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8"/>
  </p:notesMasterIdLst>
  <p:handoutMasterIdLst>
    <p:handoutMasterId r:id="rId19"/>
  </p:handoutMasterIdLst>
  <p:sldIdLst>
    <p:sldId id="447" r:id="rId2"/>
    <p:sldId id="418" r:id="rId3"/>
    <p:sldId id="384" r:id="rId4"/>
    <p:sldId id="387" r:id="rId5"/>
    <p:sldId id="424" r:id="rId6"/>
    <p:sldId id="433" r:id="rId7"/>
    <p:sldId id="400" r:id="rId8"/>
    <p:sldId id="438" r:id="rId9"/>
    <p:sldId id="425" r:id="rId10"/>
    <p:sldId id="436" r:id="rId11"/>
    <p:sldId id="426" r:id="rId12"/>
    <p:sldId id="427" r:id="rId13"/>
    <p:sldId id="445" r:id="rId14"/>
    <p:sldId id="407" r:id="rId15"/>
    <p:sldId id="446" r:id="rId16"/>
    <p:sldId id="444" r:id="rId17"/>
  </p:sldIdLst>
  <p:sldSz cx="9144000" cy="6858000" type="screen4x3"/>
  <p:notesSz cx="6669088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8D7ABBF-B7EA-4860-A6C0-E5CD70CD01DB}">
          <p14:sldIdLst>
            <p14:sldId id="447"/>
            <p14:sldId id="418"/>
            <p14:sldId id="384"/>
            <p14:sldId id="387"/>
            <p14:sldId id="424"/>
            <p14:sldId id="433"/>
            <p14:sldId id="400"/>
            <p14:sldId id="438"/>
            <p14:sldId id="425"/>
            <p14:sldId id="436"/>
            <p14:sldId id="426"/>
            <p14:sldId id="427"/>
            <p14:sldId id="445"/>
            <p14:sldId id="407"/>
            <p14:sldId id="446"/>
            <p14:sldId id="44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  <p:cmAuthor id="1" name="Ukrainian Direct Selling Association" initials="UDSA-УАПП" lastIdx="1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4" autoAdjust="0"/>
    <p:restoredTop sz="95501" autoAdjust="0"/>
  </p:normalViewPr>
  <p:slideViewPr>
    <p:cSldViewPr>
      <p:cViewPr varScale="1">
        <p:scale>
          <a:sx n="75" d="100"/>
          <a:sy n="75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396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35336-5478-4260-AE16-BAD650590B7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BC28E685-79A7-417C-87AA-0CC6C34F3BEE}">
      <dgm:prSet phldrT="[Текст]"/>
      <dgm:spPr/>
      <dgm:t>
        <a:bodyPr/>
        <a:lstStyle/>
        <a:p>
          <a:r>
            <a:rPr lang="uk-UA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</a:rPr>
            <a:t>встановлення прозорих, конкурентних правила гри </a:t>
          </a:r>
          <a:endParaRPr lang="uk-UA" dirty="0">
            <a:effectLst/>
            <a:latin typeface="Cambria" panose="02040503050406030204" pitchFamily="18" charset="0"/>
          </a:endParaRPr>
        </a:p>
      </dgm:t>
    </dgm:pt>
    <dgm:pt modelId="{20E62128-59B0-4BCF-9B47-6B0DE2A4D25B}" type="parTrans" cxnId="{9F897145-036E-41E2-B79B-5B3431396E01}">
      <dgm:prSet/>
      <dgm:spPr/>
      <dgm:t>
        <a:bodyPr/>
        <a:lstStyle/>
        <a:p>
          <a:endParaRPr lang="uk-UA">
            <a:latin typeface="Cambria" panose="02040503050406030204" pitchFamily="18" charset="0"/>
          </a:endParaRPr>
        </a:p>
      </dgm:t>
    </dgm:pt>
    <dgm:pt modelId="{E42997B2-2B74-4066-B29A-2A5468893065}" type="sibTrans" cxnId="{9F897145-036E-41E2-B79B-5B3431396E01}">
      <dgm:prSet/>
      <dgm:spPr/>
      <dgm:t>
        <a:bodyPr/>
        <a:lstStyle/>
        <a:p>
          <a:endParaRPr lang="uk-UA">
            <a:latin typeface="Cambria" panose="02040503050406030204" pitchFamily="18" charset="0"/>
          </a:endParaRPr>
        </a:p>
      </dgm:t>
    </dgm:pt>
    <dgm:pt modelId="{32292B57-3315-4510-B061-04D391BD3D42}">
      <dgm:prSet phldrT="[Текст]"/>
      <dgm:spPr/>
      <dgm:t>
        <a:bodyPr/>
        <a:lstStyle/>
        <a:p>
          <a:r>
            <a:rPr lang="uk-UA" dirty="0" smtClean="0">
              <a:effectLst/>
              <a:latin typeface="Cambria" panose="02040503050406030204" pitchFamily="18" charset="0"/>
            </a:rPr>
            <a:t>легалізація бізнесу та виведення економіки з тіні</a:t>
          </a:r>
          <a:endParaRPr lang="uk-UA" dirty="0">
            <a:effectLst/>
            <a:latin typeface="Cambria" panose="02040503050406030204" pitchFamily="18" charset="0"/>
          </a:endParaRPr>
        </a:p>
      </dgm:t>
    </dgm:pt>
    <dgm:pt modelId="{AB171F32-89DD-477C-9A75-230A565FA33A}" type="parTrans" cxnId="{2E348A8D-B91D-4281-94C3-E7B187F5BF2A}">
      <dgm:prSet/>
      <dgm:spPr/>
      <dgm:t>
        <a:bodyPr/>
        <a:lstStyle/>
        <a:p>
          <a:endParaRPr lang="uk-UA">
            <a:latin typeface="Cambria" panose="02040503050406030204" pitchFamily="18" charset="0"/>
          </a:endParaRPr>
        </a:p>
      </dgm:t>
    </dgm:pt>
    <dgm:pt modelId="{FD758915-038A-4297-A10F-70D48AA5E325}" type="sibTrans" cxnId="{2E348A8D-B91D-4281-94C3-E7B187F5BF2A}">
      <dgm:prSet/>
      <dgm:spPr/>
      <dgm:t>
        <a:bodyPr/>
        <a:lstStyle/>
        <a:p>
          <a:endParaRPr lang="uk-UA">
            <a:latin typeface="Cambria" panose="02040503050406030204" pitchFamily="18" charset="0"/>
          </a:endParaRPr>
        </a:p>
      </dgm:t>
    </dgm:pt>
    <dgm:pt modelId="{0F4101A0-2809-4700-A3C4-F9862E1C2965}">
      <dgm:prSet phldrT="[Текст]"/>
      <dgm:spPr/>
      <dgm:t>
        <a:bodyPr/>
        <a:lstStyle/>
        <a:p>
          <a:r>
            <a:rPr lang="uk-UA" dirty="0" smtClean="0">
              <a:effectLst/>
              <a:latin typeface="Cambria" panose="02040503050406030204" pitchFamily="18" charset="0"/>
            </a:rPr>
            <a:t>сприяння залученню зовнішніх і внутрішніх інвестицій</a:t>
          </a:r>
          <a:endParaRPr lang="uk-UA" dirty="0">
            <a:effectLst/>
            <a:latin typeface="Cambria" panose="02040503050406030204" pitchFamily="18" charset="0"/>
          </a:endParaRPr>
        </a:p>
      </dgm:t>
    </dgm:pt>
    <dgm:pt modelId="{A13DCB99-A275-469E-BA76-27D402D97BEE}" type="parTrans" cxnId="{F937DB82-D1F8-4B12-A8A9-DF4F1AF10BE8}">
      <dgm:prSet/>
      <dgm:spPr/>
      <dgm:t>
        <a:bodyPr/>
        <a:lstStyle/>
        <a:p>
          <a:endParaRPr lang="uk-UA">
            <a:latin typeface="Cambria" panose="02040503050406030204" pitchFamily="18" charset="0"/>
          </a:endParaRPr>
        </a:p>
      </dgm:t>
    </dgm:pt>
    <dgm:pt modelId="{62B26AF2-1D4F-497C-801E-116F7C263620}" type="sibTrans" cxnId="{F937DB82-D1F8-4B12-A8A9-DF4F1AF10BE8}">
      <dgm:prSet/>
      <dgm:spPr/>
      <dgm:t>
        <a:bodyPr/>
        <a:lstStyle/>
        <a:p>
          <a:endParaRPr lang="uk-UA">
            <a:latin typeface="Cambria" panose="02040503050406030204" pitchFamily="18" charset="0"/>
          </a:endParaRPr>
        </a:p>
      </dgm:t>
    </dgm:pt>
    <dgm:pt modelId="{052D8787-32DC-436B-8E4A-3411E8933848}">
      <dgm:prSet phldrT="[Текст]"/>
      <dgm:spPr/>
      <dgm:t>
        <a:bodyPr/>
        <a:lstStyle/>
        <a:p>
          <a:r>
            <a:rPr lang="uk-UA" dirty="0" smtClean="0">
              <a:effectLst/>
              <a:latin typeface="Cambria" panose="02040503050406030204" pitchFamily="18" charset="0"/>
            </a:rPr>
            <a:t>прискорення зростання економіки України</a:t>
          </a:r>
          <a:endParaRPr lang="uk-UA" dirty="0">
            <a:effectLst/>
            <a:latin typeface="Cambria" panose="02040503050406030204" pitchFamily="18" charset="0"/>
          </a:endParaRPr>
        </a:p>
      </dgm:t>
    </dgm:pt>
    <dgm:pt modelId="{61914DDE-5AA5-4CC9-92AA-F24CF1E28C13}" type="parTrans" cxnId="{4A698D71-4EB7-460E-B097-0741081C5258}">
      <dgm:prSet/>
      <dgm:spPr/>
      <dgm:t>
        <a:bodyPr/>
        <a:lstStyle/>
        <a:p>
          <a:endParaRPr lang="uk-UA">
            <a:latin typeface="Cambria" panose="02040503050406030204" pitchFamily="18" charset="0"/>
          </a:endParaRPr>
        </a:p>
      </dgm:t>
    </dgm:pt>
    <dgm:pt modelId="{A24D6157-4B2F-4A76-A6E4-2784341EE180}" type="sibTrans" cxnId="{4A698D71-4EB7-460E-B097-0741081C5258}">
      <dgm:prSet/>
      <dgm:spPr/>
      <dgm:t>
        <a:bodyPr/>
        <a:lstStyle/>
        <a:p>
          <a:endParaRPr lang="uk-UA">
            <a:latin typeface="Cambria" panose="02040503050406030204" pitchFamily="18" charset="0"/>
          </a:endParaRPr>
        </a:p>
      </dgm:t>
    </dgm:pt>
    <dgm:pt modelId="{11583E80-244B-4458-9A64-6BDE4DEB626B}">
      <dgm:prSet phldrT="[Текст]"/>
      <dgm:spPr/>
      <dgm:t>
        <a:bodyPr/>
        <a:lstStyle/>
        <a:p>
          <a:r>
            <a:rPr lang="uk-UA" dirty="0" smtClean="0">
              <a:effectLst/>
              <a:latin typeface="Cambria" panose="02040503050406030204" pitchFamily="18" charset="0"/>
            </a:rPr>
            <a:t>збільшення рівня добробуту громадян</a:t>
          </a:r>
          <a:endParaRPr lang="uk-UA" dirty="0">
            <a:effectLst/>
            <a:latin typeface="Cambria" panose="02040503050406030204" pitchFamily="18" charset="0"/>
          </a:endParaRPr>
        </a:p>
      </dgm:t>
    </dgm:pt>
    <dgm:pt modelId="{B3315A19-FE87-48B5-B93E-5B0FA3402A9D}" type="parTrans" cxnId="{4E8FB446-64C2-43E7-99E3-A0BF3F032408}">
      <dgm:prSet/>
      <dgm:spPr/>
      <dgm:t>
        <a:bodyPr/>
        <a:lstStyle/>
        <a:p>
          <a:endParaRPr lang="uk-UA">
            <a:latin typeface="Cambria" panose="02040503050406030204" pitchFamily="18" charset="0"/>
          </a:endParaRPr>
        </a:p>
      </dgm:t>
    </dgm:pt>
    <dgm:pt modelId="{5C3DDF48-2591-42F7-B897-BFDF7FD5262D}" type="sibTrans" cxnId="{4E8FB446-64C2-43E7-99E3-A0BF3F032408}">
      <dgm:prSet/>
      <dgm:spPr/>
      <dgm:t>
        <a:bodyPr/>
        <a:lstStyle/>
        <a:p>
          <a:endParaRPr lang="uk-UA">
            <a:latin typeface="Cambria" panose="02040503050406030204" pitchFamily="18" charset="0"/>
          </a:endParaRPr>
        </a:p>
      </dgm:t>
    </dgm:pt>
    <dgm:pt modelId="{F94B8EC7-4B2C-4374-8059-E0075441115E}" type="pres">
      <dgm:prSet presAssocID="{04435336-5478-4260-AE16-BAD650590B7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B015C57-F119-487B-A10F-B80BC0D43F43}" type="pres">
      <dgm:prSet presAssocID="{04435336-5478-4260-AE16-BAD650590B70}" presName="Name1" presStyleCnt="0"/>
      <dgm:spPr/>
    </dgm:pt>
    <dgm:pt modelId="{FC3A1E03-24C4-475A-A7A6-2A3322F48181}" type="pres">
      <dgm:prSet presAssocID="{04435336-5478-4260-AE16-BAD650590B70}" presName="cycle" presStyleCnt="0"/>
      <dgm:spPr/>
    </dgm:pt>
    <dgm:pt modelId="{D9E1F6AB-7D39-43EC-A54F-59DDD9A03AF3}" type="pres">
      <dgm:prSet presAssocID="{04435336-5478-4260-AE16-BAD650590B70}" presName="srcNode" presStyleLbl="node1" presStyleIdx="0" presStyleCnt="5"/>
      <dgm:spPr/>
    </dgm:pt>
    <dgm:pt modelId="{BF4A6EEF-A48C-4F0A-B311-84DB8C96B6E1}" type="pres">
      <dgm:prSet presAssocID="{04435336-5478-4260-AE16-BAD650590B70}" presName="conn" presStyleLbl="parChTrans1D2" presStyleIdx="0" presStyleCnt="1"/>
      <dgm:spPr/>
      <dgm:t>
        <a:bodyPr/>
        <a:lstStyle/>
        <a:p>
          <a:endParaRPr lang="ru-RU"/>
        </a:p>
      </dgm:t>
    </dgm:pt>
    <dgm:pt modelId="{0A19B89B-EF96-46FE-86BB-78D0812634C5}" type="pres">
      <dgm:prSet presAssocID="{04435336-5478-4260-AE16-BAD650590B70}" presName="extraNode" presStyleLbl="node1" presStyleIdx="0" presStyleCnt="5"/>
      <dgm:spPr/>
    </dgm:pt>
    <dgm:pt modelId="{EE010A52-7FB2-4967-B92C-8B6E61F2AFD4}" type="pres">
      <dgm:prSet presAssocID="{04435336-5478-4260-AE16-BAD650590B70}" presName="dstNode" presStyleLbl="node1" presStyleIdx="0" presStyleCnt="5"/>
      <dgm:spPr/>
    </dgm:pt>
    <dgm:pt modelId="{25A07BC5-2BED-4643-94D5-89D4CB9B2218}" type="pres">
      <dgm:prSet presAssocID="{BC28E685-79A7-417C-87AA-0CC6C34F3BE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BC33DE-6176-4E89-BDCD-DCE75CFE4609}" type="pres">
      <dgm:prSet presAssocID="{BC28E685-79A7-417C-87AA-0CC6C34F3BEE}" presName="accent_1" presStyleCnt="0"/>
      <dgm:spPr/>
    </dgm:pt>
    <dgm:pt modelId="{1969C00D-C098-47F5-83C1-0E2FFDEF82C3}" type="pres">
      <dgm:prSet presAssocID="{BC28E685-79A7-417C-87AA-0CC6C34F3BEE}" presName="accentRepeatNode" presStyleLbl="solidFgAcc1" presStyleIdx="0" presStyleCnt="5"/>
      <dgm:spPr/>
    </dgm:pt>
    <dgm:pt modelId="{71202F18-20F9-41D0-99A5-AE0D551D55FC}" type="pres">
      <dgm:prSet presAssocID="{32292B57-3315-4510-B061-04D391BD3D4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079043-F070-4856-BCAD-8E8B334EA1C1}" type="pres">
      <dgm:prSet presAssocID="{32292B57-3315-4510-B061-04D391BD3D42}" presName="accent_2" presStyleCnt="0"/>
      <dgm:spPr/>
    </dgm:pt>
    <dgm:pt modelId="{F8D5BE00-2149-4269-B6CB-2C3C9370E01D}" type="pres">
      <dgm:prSet presAssocID="{32292B57-3315-4510-B061-04D391BD3D42}" presName="accentRepeatNode" presStyleLbl="solidFgAcc1" presStyleIdx="1" presStyleCnt="5"/>
      <dgm:spPr/>
    </dgm:pt>
    <dgm:pt modelId="{AFFCE92F-A100-4F7E-9B85-2FD33917E05D}" type="pres">
      <dgm:prSet presAssocID="{0F4101A0-2809-4700-A3C4-F9862E1C296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1980A7-AA60-4CDB-ADC3-0AD1BA148F7C}" type="pres">
      <dgm:prSet presAssocID="{0F4101A0-2809-4700-A3C4-F9862E1C2965}" presName="accent_3" presStyleCnt="0"/>
      <dgm:spPr/>
    </dgm:pt>
    <dgm:pt modelId="{8D744001-82E6-4313-9A1E-B473AFD833E5}" type="pres">
      <dgm:prSet presAssocID="{0F4101A0-2809-4700-A3C4-F9862E1C2965}" presName="accentRepeatNode" presStyleLbl="solidFgAcc1" presStyleIdx="2" presStyleCnt="5"/>
      <dgm:spPr/>
    </dgm:pt>
    <dgm:pt modelId="{1D1A1CD2-A928-47C3-A9E2-3268FD0CADE2}" type="pres">
      <dgm:prSet presAssocID="{052D8787-32DC-436B-8E4A-3411E893384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238DBA-FEAA-4C08-9BA6-8822C19A515E}" type="pres">
      <dgm:prSet presAssocID="{052D8787-32DC-436B-8E4A-3411E8933848}" presName="accent_4" presStyleCnt="0"/>
      <dgm:spPr/>
    </dgm:pt>
    <dgm:pt modelId="{3BE53533-DE27-4DF1-9682-2B118865D10F}" type="pres">
      <dgm:prSet presAssocID="{052D8787-32DC-436B-8E4A-3411E8933848}" presName="accentRepeatNode" presStyleLbl="solidFgAcc1" presStyleIdx="3" presStyleCnt="5"/>
      <dgm:spPr/>
    </dgm:pt>
    <dgm:pt modelId="{572E96EC-4059-4A0F-9AF9-783E6C01AC5D}" type="pres">
      <dgm:prSet presAssocID="{11583E80-244B-4458-9A64-6BDE4DEB626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72160F-2AC2-4DDE-AA52-BAEC6FE1BA6A}" type="pres">
      <dgm:prSet presAssocID="{11583E80-244B-4458-9A64-6BDE4DEB626B}" presName="accent_5" presStyleCnt="0"/>
      <dgm:spPr/>
    </dgm:pt>
    <dgm:pt modelId="{8E8629C4-03C8-4229-AA5A-D3697FEC54E9}" type="pres">
      <dgm:prSet presAssocID="{11583E80-244B-4458-9A64-6BDE4DEB626B}" presName="accentRepeatNode" presStyleLbl="solidFgAcc1" presStyleIdx="4" presStyleCnt="5"/>
      <dgm:spPr/>
    </dgm:pt>
  </dgm:ptLst>
  <dgm:cxnLst>
    <dgm:cxn modelId="{40A76A4D-5511-4678-A715-7BDB44CD1D6B}" type="presOf" srcId="{04435336-5478-4260-AE16-BAD650590B70}" destId="{F94B8EC7-4B2C-4374-8059-E0075441115E}" srcOrd="0" destOrd="0" presId="urn:microsoft.com/office/officeart/2008/layout/VerticalCurvedList"/>
    <dgm:cxn modelId="{4A698D71-4EB7-460E-B097-0741081C5258}" srcId="{04435336-5478-4260-AE16-BAD650590B70}" destId="{052D8787-32DC-436B-8E4A-3411E8933848}" srcOrd="3" destOrd="0" parTransId="{61914DDE-5AA5-4CC9-92AA-F24CF1E28C13}" sibTransId="{A24D6157-4B2F-4A76-A6E4-2784341EE180}"/>
    <dgm:cxn modelId="{3FB168BB-1048-4120-BCA6-78C6439D780B}" type="presOf" srcId="{11583E80-244B-4458-9A64-6BDE4DEB626B}" destId="{572E96EC-4059-4A0F-9AF9-783E6C01AC5D}" srcOrd="0" destOrd="0" presId="urn:microsoft.com/office/officeart/2008/layout/VerticalCurvedList"/>
    <dgm:cxn modelId="{B8A79F14-0654-4BD6-90AB-B58FB2C7D1D3}" type="presOf" srcId="{32292B57-3315-4510-B061-04D391BD3D42}" destId="{71202F18-20F9-41D0-99A5-AE0D551D55FC}" srcOrd="0" destOrd="0" presId="urn:microsoft.com/office/officeart/2008/layout/VerticalCurvedList"/>
    <dgm:cxn modelId="{9F897145-036E-41E2-B79B-5B3431396E01}" srcId="{04435336-5478-4260-AE16-BAD650590B70}" destId="{BC28E685-79A7-417C-87AA-0CC6C34F3BEE}" srcOrd="0" destOrd="0" parTransId="{20E62128-59B0-4BCF-9B47-6B0DE2A4D25B}" sibTransId="{E42997B2-2B74-4066-B29A-2A5468893065}"/>
    <dgm:cxn modelId="{28E0E947-8D34-4504-8156-991E948F1BE4}" type="presOf" srcId="{E42997B2-2B74-4066-B29A-2A5468893065}" destId="{BF4A6EEF-A48C-4F0A-B311-84DB8C96B6E1}" srcOrd="0" destOrd="0" presId="urn:microsoft.com/office/officeart/2008/layout/VerticalCurvedList"/>
    <dgm:cxn modelId="{3C2028B6-DCDF-43DE-8630-699D64553C79}" type="presOf" srcId="{052D8787-32DC-436B-8E4A-3411E8933848}" destId="{1D1A1CD2-A928-47C3-A9E2-3268FD0CADE2}" srcOrd="0" destOrd="0" presId="urn:microsoft.com/office/officeart/2008/layout/VerticalCurvedList"/>
    <dgm:cxn modelId="{43FB49BB-6DDF-4A3E-AE45-7A2D9FA595D8}" type="presOf" srcId="{BC28E685-79A7-417C-87AA-0CC6C34F3BEE}" destId="{25A07BC5-2BED-4643-94D5-89D4CB9B2218}" srcOrd="0" destOrd="0" presId="urn:microsoft.com/office/officeart/2008/layout/VerticalCurvedList"/>
    <dgm:cxn modelId="{ABC58BBD-C4FF-47C6-8897-CFEFF202DEB8}" type="presOf" srcId="{0F4101A0-2809-4700-A3C4-F9862E1C2965}" destId="{AFFCE92F-A100-4F7E-9B85-2FD33917E05D}" srcOrd="0" destOrd="0" presId="urn:microsoft.com/office/officeart/2008/layout/VerticalCurvedList"/>
    <dgm:cxn modelId="{4E8FB446-64C2-43E7-99E3-A0BF3F032408}" srcId="{04435336-5478-4260-AE16-BAD650590B70}" destId="{11583E80-244B-4458-9A64-6BDE4DEB626B}" srcOrd="4" destOrd="0" parTransId="{B3315A19-FE87-48B5-B93E-5B0FA3402A9D}" sibTransId="{5C3DDF48-2591-42F7-B897-BFDF7FD5262D}"/>
    <dgm:cxn modelId="{2E348A8D-B91D-4281-94C3-E7B187F5BF2A}" srcId="{04435336-5478-4260-AE16-BAD650590B70}" destId="{32292B57-3315-4510-B061-04D391BD3D42}" srcOrd="1" destOrd="0" parTransId="{AB171F32-89DD-477C-9A75-230A565FA33A}" sibTransId="{FD758915-038A-4297-A10F-70D48AA5E325}"/>
    <dgm:cxn modelId="{F937DB82-D1F8-4B12-A8A9-DF4F1AF10BE8}" srcId="{04435336-5478-4260-AE16-BAD650590B70}" destId="{0F4101A0-2809-4700-A3C4-F9862E1C2965}" srcOrd="2" destOrd="0" parTransId="{A13DCB99-A275-469E-BA76-27D402D97BEE}" sibTransId="{62B26AF2-1D4F-497C-801E-116F7C263620}"/>
    <dgm:cxn modelId="{C4E9929F-8E65-4910-B347-A84239F700E1}" type="presParOf" srcId="{F94B8EC7-4B2C-4374-8059-E0075441115E}" destId="{8B015C57-F119-487B-A10F-B80BC0D43F43}" srcOrd="0" destOrd="0" presId="urn:microsoft.com/office/officeart/2008/layout/VerticalCurvedList"/>
    <dgm:cxn modelId="{E59E7884-5D5A-40E8-A617-B7654185446A}" type="presParOf" srcId="{8B015C57-F119-487B-A10F-B80BC0D43F43}" destId="{FC3A1E03-24C4-475A-A7A6-2A3322F48181}" srcOrd="0" destOrd="0" presId="urn:microsoft.com/office/officeart/2008/layout/VerticalCurvedList"/>
    <dgm:cxn modelId="{2E920D3E-3722-40D5-84B4-41E1C93F2D7E}" type="presParOf" srcId="{FC3A1E03-24C4-475A-A7A6-2A3322F48181}" destId="{D9E1F6AB-7D39-43EC-A54F-59DDD9A03AF3}" srcOrd="0" destOrd="0" presId="urn:microsoft.com/office/officeart/2008/layout/VerticalCurvedList"/>
    <dgm:cxn modelId="{6717F5AA-E1D0-42C9-B5F9-6BAD17FA71EB}" type="presParOf" srcId="{FC3A1E03-24C4-475A-A7A6-2A3322F48181}" destId="{BF4A6EEF-A48C-4F0A-B311-84DB8C96B6E1}" srcOrd="1" destOrd="0" presId="urn:microsoft.com/office/officeart/2008/layout/VerticalCurvedList"/>
    <dgm:cxn modelId="{38080478-3BA7-4AAA-8CE8-3B9C31A7F947}" type="presParOf" srcId="{FC3A1E03-24C4-475A-A7A6-2A3322F48181}" destId="{0A19B89B-EF96-46FE-86BB-78D0812634C5}" srcOrd="2" destOrd="0" presId="urn:microsoft.com/office/officeart/2008/layout/VerticalCurvedList"/>
    <dgm:cxn modelId="{5638F286-32AC-437A-95AB-CE2D2E751C0C}" type="presParOf" srcId="{FC3A1E03-24C4-475A-A7A6-2A3322F48181}" destId="{EE010A52-7FB2-4967-B92C-8B6E61F2AFD4}" srcOrd="3" destOrd="0" presId="urn:microsoft.com/office/officeart/2008/layout/VerticalCurvedList"/>
    <dgm:cxn modelId="{419911C8-CA58-4F19-8339-2313C202A71F}" type="presParOf" srcId="{8B015C57-F119-487B-A10F-B80BC0D43F43}" destId="{25A07BC5-2BED-4643-94D5-89D4CB9B2218}" srcOrd="1" destOrd="0" presId="urn:microsoft.com/office/officeart/2008/layout/VerticalCurvedList"/>
    <dgm:cxn modelId="{6214CF77-149B-40A4-98CB-FB347AECF79F}" type="presParOf" srcId="{8B015C57-F119-487B-A10F-B80BC0D43F43}" destId="{0EBC33DE-6176-4E89-BDCD-DCE75CFE4609}" srcOrd="2" destOrd="0" presId="urn:microsoft.com/office/officeart/2008/layout/VerticalCurvedList"/>
    <dgm:cxn modelId="{4F77CF1D-4E33-40EB-8065-789A35CF1167}" type="presParOf" srcId="{0EBC33DE-6176-4E89-BDCD-DCE75CFE4609}" destId="{1969C00D-C098-47F5-83C1-0E2FFDEF82C3}" srcOrd="0" destOrd="0" presId="urn:microsoft.com/office/officeart/2008/layout/VerticalCurvedList"/>
    <dgm:cxn modelId="{32AF0442-C2E7-4A53-8900-893862280987}" type="presParOf" srcId="{8B015C57-F119-487B-A10F-B80BC0D43F43}" destId="{71202F18-20F9-41D0-99A5-AE0D551D55FC}" srcOrd="3" destOrd="0" presId="urn:microsoft.com/office/officeart/2008/layout/VerticalCurvedList"/>
    <dgm:cxn modelId="{0BD280C0-7329-47AD-AF1C-E01F659E3964}" type="presParOf" srcId="{8B015C57-F119-487B-A10F-B80BC0D43F43}" destId="{4A079043-F070-4856-BCAD-8E8B334EA1C1}" srcOrd="4" destOrd="0" presId="urn:microsoft.com/office/officeart/2008/layout/VerticalCurvedList"/>
    <dgm:cxn modelId="{F686DABF-285C-4AD3-890F-483688A64A16}" type="presParOf" srcId="{4A079043-F070-4856-BCAD-8E8B334EA1C1}" destId="{F8D5BE00-2149-4269-B6CB-2C3C9370E01D}" srcOrd="0" destOrd="0" presId="urn:microsoft.com/office/officeart/2008/layout/VerticalCurvedList"/>
    <dgm:cxn modelId="{41B494A5-5CE0-45E1-B1DF-9C2BD0EE04A4}" type="presParOf" srcId="{8B015C57-F119-487B-A10F-B80BC0D43F43}" destId="{AFFCE92F-A100-4F7E-9B85-2FD33917E05D}" srcOrd="5" destOrd="0" presId="urn:microsoft.com/office/officeart/2008/layout/VerticalCurvedList"/>
    <dgm:cxn modelId="{E5BF9CB1-1C47-4BC6-B973-571A8F29939D}" type="presParOf" srcId="{8B015C57-F119-487B-A10F-B80BC0D43F43}" destId="{221980A7-AA60-4CDB-ADC3-0AD1BA148F7C}" srcOrd="6" destOrd="0" presId="urn:microsoft.com/office/officeart/2008/layout/VerticalCurvedList"/>
    <dgm:cxn modelId="{93056AE1-E2CE-4526-80FC-D8B468753331}" type="presParOf" srcId="{221980A7-AA60-4CDB-ADC3-0AD1BA148F7C}" destId="{8D744001-82E6-4313-9A1E-B473AFD833E5}" srcOrd="0" destOrd="0" presId="urn:microsoft.com/office/officeart/2008/layout/VerticalCurvedList"/>
    <dgm:cxn modelId="{4911D506-CA40-418D-84EE-C0A19878A31D}" type="presParOf" srcId="{8B015C57-F119-487B-A10F-B80BC0D43F43}" destId="{1D1A1CD2-A928-47C3-A9E2-3268FD0CADE2}" srcOrd="7" destOrd="0" presId="urn:microsoft.com/office/officeart/2008/layout/VerticalCurvedList"/>
    <dgm:cxn modelId="{D045B860-3D9D-42A1-A8C9-2B8E10BBE71E}" type="presParOf" srcId="{8B015C57-F119-487B-A10F-B80BC0D43F43}" destId="{DA238DBA-FEAA-4C08-9BA6-8822C19A515E}" srcOrd="8" destOrd="0" presId="urn:microsoft.com/office/officeart/2008/layout/VerticalCurvedList"/>
    <dgm:cxn modelId="{C9BBBA32-1CF7-4E8E-B39B-14BE9284A51A}" type="presParOf" srcId="{DA238DBA-FEAA-4C08-9BA6-8822C19A515E}" destId="{3BE53533-DE27-4DF1-9682-2B118865D10F}" srcOrd="0" destOrd="0" presId="urn:microsoft.com/office/officeart/2008/layout/VerticalCurvedList"/>
    <dgm:cxn modelId="{B3A509E5-FEA4-4977-9C53-A54CABA33CE5}" type="presParOf" srcId="{8B015C57-F119-487B-A10F-B80BC0D43F43}" destId="{572E96EC-4059-4A0F-9AF9-783E6C01AC5D}" srcOrd="9" destOrd="0" presId="urn:microsoft.com/office/officeart/2008/layout/VerticalCurvedList"/>
    <dgm:cxn modelId="{51F6C929-D5F8-4868-A5AE-00F8F4643ABA}" type="presParOf" srcId="{8B015C57-F119-487B-A10F-B80BC0D43F43}" destId="{8E72160F-2AC2-4DDE-AA52-BAEC6FE1BA6A}" srcOrd="10" destOrd="0" presId="urn:microsoft.com/office/officeart/2008/layout/VerticalCurvedList"/>
    <dgm:cxn modelId="{5577F63A-3540-4739-A0EC-4C48A2465BC3}" type="presParOf" srcId="{8E72160F-2AC2-4DDE-AA52-BAEC6FE1BA6A}" destId="{8E8629C4-03C8-4229-AA5A-D3697FEC54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4A6EEF-A48C-4F0A-B311-84DB8C96B6E1}">
      <dsp:nvSpPr>
        <dsp:cNvPr id="0" name=""/>
        <dsp:cNvSpPr/>
      </dsp:nvSpPr>
      <dsp:spPr>
        <a:xfrm>
          <a:off x="-5259317" y="-805502"/>
          <a:ext cx="6262766" cy="6262766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07BC5-2BED-4643-94D5-89D4CB9B2218}">
      <dsp:nvSpPr>
        <dsp:cNvPr id="0" name=""/>
        <dsp:cNvSpPr/>
      </dsp:nvSpPr>
      <dsp:spPr>
        <a:xfrm>
          <a:off x="438850" y="290642"/>
          <a:ext cx="6553463" cy="581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6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</a:rPr>
            <a:t>встановлення прозорих, конкурентних правила гри </a:t>
          </a:r>
          <a:endParaRPr lang="uk-UA" sz="1800" kern="1200" dirty="0">
            <a:effectLst/>
            <a:latin typeface="Cambria" panose="02040503050406030204" pitchFamily="18" charset="0"/>
          </a:endParaRPr>
        </a:p>
      </dsp:txBody>
      <dsp:txXfrm>
        <a:off x="438850" y="290642"/>
        <a:ext cx="6553463" cy="581656"/>
      </dsp:txXfrm>
    </dsp:sp>
    <dsp:sp modelId="{1969C00D-C098-47F5-83C1-0E2FFDEF82C3}">
      <dsp:nvSpPr>
        <dsp:cNvPr id="0" name=""/>
        <dsp:cNvSpPr/>
      </dsp:nvSpPr>
      <dsp:spPr>
        <a:xfrm>
          <a:off x="75315" y="217935"/>
          <a:ext cx="727070" cy="727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02F18-20F9-41D0-99A5-AE0D551D55FC}">
      <dsp:nvSpPr>
        <dsp:cNvPr id="0" name=""/>
        <dsp:cNvSpPr/>
      </dsp:nvSpPr>
      <dsp:spPr>
        <a:xfrm>
          <a:off x="855648" y="1162847"/>
          <a:ext cx="6136665" cy="581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6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/>
              <a:latin typeface="Cambria" panose="02040503050406030204" pitchFamily="18" charset="0"/>
            </a:rPr>
            <a:t>легалізація бізнесу та виведення економіки з тіні</a:t>
          </a:r>
          <a:endParaRPr lang="uk-UA" sz="1800" kern="1200" dirty="0">
            <a:effectLst/>
            <a:latin typeface="Cambria" panose="02040503050406030204" pitchFamily="18" charset="0"/>
          </a:endParaRPr>
        </a:p>
      </dsp:txBody>
      <dsp:txXfrm>
        <a:off x="855648" y="1162847"/>
        <a:ext cx="6136665" cy="581656"/>
      </dsp:txXfrm>
    </dsp:sp>
    <dsp:sp modelId="{F8D5BE00-2149-4269-B6CB-2C3C9370E01D}">
      <dsp:nvSpPr>
        <dsp:cNvPr id="0" name=""/>
        <dsp:cNvSpPr/>
      </dsp:nvSpPr>
      <dsp:spPr>
        <a:xfrm>
          <a:off x="492113" y="1090140"/>
          <a:ext cx="727070" cy="727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CE92F-A100-4F7E-9B85-2FD33917E05D}">
      <dsp:nvSpPr>
        <dsp:cNvPr id="0" name=""/>
        <dsp:cNvSpPr/>
      </dsp:nvSpPr>
      <dsp:spPr>
        <a:xfrm>
          <a:off x="983572" y="2035052"/>
          <a:ext cx="6008742" cy="581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6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/>
              <a:latin typeface="Cambria" panose="02040503050406030204" pitchFamily="18" charset="0"/>
            </a:rPr>
            <a:t>сприяння залученню зовнішніх і внутрішніх інвестицій</a:t>
          </a:r>
          <a:endParaRPr lang="uk-UA" sz="1800" kern="1200" dirty="0">
            <a:effectLst/>
            <a:latin typeface="Cambria" panose="02040503050406030204" pitchFamily="18" charset="0"/>
          </a:endParaRPr>
        </a:p>
      </dsp:txBody>
      <dsp:txXfrm>
        <a:off x="983572" y="2035052"/>
        <a:ext cx="6008742" cy="581656"/>
      </dsp:txXfrm>
    </dsp:sp>
    <dsp:sp modelId="{8D744001-82E6-4313-9A1E-B473AFD833E5}">
      <dsp:nvSpPr>
        <dsp:cNvPr id="0" name=""/>
        <dsp:cNvSpPr/>
      </dsp:nvSpPr>
      <dsp:spPr>
        <a:xfrm>
          <a:off x="620037" y="1962345"/>
          <a:ext cx="727070" cy="727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A1CD2-A928-47C3-A9E2-3268FD0CADE2}">
      <dsp:nvSpPr>
        <dsp:cNvPr id="0" name=""/>
        <dsp:cNvSpPr/>
      </dsp:nvSpPr>
      <dsp:spPr>
        <a:xfrm>
          <a:off x="855648" y="2907257"/>
          <a:ext cx="6136665" cy="581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6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/>
              <a:latin typeface="Cambria" panose="02040503050406030204" pitchFamily="18" charset="0"/>
            </a:rPr>
            <a:t>прискорення зростання економіки України</a:t>
          </a:r>
          <a:endParaRPr lang="uk-UA" sz="1800" kern="1200" dirty="0">
            <a:effectLst/>
            <a:latin typeface="Cambria" panose="02040503050406030204" pitchFamily="18" charset="0"/>
          </a:endParaRPr>
        </a:p>
      </dsp:txBody>
      <dsp:txXfrm>
        <a:off x="855648" y="2907257"/>
        <a:ext cx="6136665" cy="581656"/>
      </dsp:txXfrm>
    </dsp:sp>
    <dsp:sp modelId="{3BE53533-DE27-4DF1-9682-2B118865D10F}">
      <dsp:nvSpPr>
        <dsp:cNvPr id="0" name=""/>
        <dsp:cNvSpPr/>
      </dsp:nvSpPr>
      <dsp:spPr>
        <a:xfrm>
          <a:off x="492113" y="2834550"/>
          <a:ext cx="727070" cy="727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E96EC-4059-4A0F-9AF9-783E6C01AC5D}">
      <dsp:nvSpPr>
        <dsp:cNvPr id="0" name=""/>
        <dsp:cNvSpPr/>
      </dsp:nvSpPr>
      <dsp:spPr>
        <a:xfrm>
          <a:off x="438850" y="3779462"/>
          <a:ext cx="6553463" cy="581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6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/>
              <a:latin typeface="Cambria" panose="02040503050406030204" pitchFamily="18" charset="0"/>
            </a:rPr>
            <a:t>збільшення рівня добробуту громадян</a:t>
          </a:r>
          <a:endParaRPr lang="uk-UA" sz="1800" kern="1200" dirty="0">
            <a:effectLst/>
            <a:latin typeface="Cambria" panose="02040503050406030204" pitchFamily="18" charset="0"/>
          </a:endParaRPr>
        </a:p>
      </dsp:txBody>
      <dsp:txXfrm>
        <a:off x="438850" y="3779462"/>
        <a:ext cx="6553463" cy="581656"/>
      </dsp:txXfrm>
    </dsp:sp>
    <dsp:sp modelId="{8E8629C4-03C8-4229-AA5A-D3697FEC54E9}">
      <dsp:nvSpPr>
        <dsp:cNvPr id="0" name=""/>
        <dsp:cNvSpPr/>
      </dsp:nvSpPr>
      <dsp:spPr>
        <a:xfrm>
          <a:off x="75315" y="3706755"/>
          <a:ext cx="727070" cy="727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665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7" y="1"/>
            <a:ext cx="2890665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61CEE-3277-4F4B-860B-A672DF01F2D6}" type="datetimeFigureOut">
              <a:rPr lang="uk-UA" smtClean="0"/>
              <a:pPr/>
              <a:t>12.03.2017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671"/>
            <a:ext cx="289066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7" y="9429671"/>
            <a:ext cx="289066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86B8C-BA14-41E7-9D9A-42AE9CC7FB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3817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06335-E192-41F5-B705-DED847CF1EF0}" type="datetimeFigureOut">
              <a:rPr lang="uk-UA" smtClean="0"/>
              <a:pPr/>
              <a:t>12.03.2017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11" y="4715911"/>
            <a:ext cx="5335269" cy="446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5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5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7378-AC1E-4952-8AE4-ADC897C0C67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7797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7378-AC1E-4952-8AE4-ADC897C0C674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4918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4840-74D5-4BB8-9F06-FF3F3CA22AE6}" type="datetime1">
              <a:rPr lang="uk-UA" smtClean="0"/>
              <a:pPr/>
              <a:t>12.03.2017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0349-EB97-486E-92EB-043C9B364A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4840-74D5-4BB8-9F06-FF3F3CA22AE6}" type="datetime1">
              <a:rPr lang="uk-UA" smtClean="0"/>
              <a:pPr/>
              <a:t>12.03.2017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0349-EB97-486E-92EB-043C9B364A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4840-74D5-4BB8-9F06-FF3F3CA22AE6}" type="datetime1">
              <a:rPr lang="uk-UA" smtClean="0"/>
              <a:pPr/>
              <a:t>12.03.2017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0349-EB97-486E-92EB-043C9B364A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4840-74D5-4BB8-9F06-FF3F3CA22AE6}" type="datetime1">
              <a:rPr lang="uk-UA" smtClean="0"/>
              <a:pPr/>
              <a:t>12.03.2017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0349-EB97-486E-92EB-043C9B364A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4840-74D5-4BB8-9F06-FF3F3CA22AE6}" type="datetime1">
              <a:rPr lang="uk-UA" smtClean="0"/>
              <a:pPr/>
              <a:t>12.03.2017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0349-EB97-486E-92EB-043C9B364A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4840-74D5-4BB8-9F06-FF3F3CA22AE6}" type="datetime1">
              <a:rPr lang="uk-UA" smtClean="0"/>
              <a:pPr/>
              <a:t>12.03.2017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0349-EB97-486E-92EB-043C9B364A1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4840-74D5-4BB8-9F06-FF3F3CA22AE6}" type="datetime1">
              <a:rPr lang="uk-UA" smtClean="0"/>
              <a:pPr/>
              <a:t>12.03.2017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0349-EB97-486E-92EB-043C9B364A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4840-74D5-4BB8-9F06-FF3F3CA22AE6}" type="datetime1">
              <a:rPr lang="uk-UA" smtClean="0"/>
              <a:pPr/>
              <a:t>12.03.2017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0349-EB97-486E-92EB-043C9B364A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4840-74D5-4BB8-9F06-FF3F3CA22AE6}" type="datetime1">
              <a:rPr lang="uk-UA" smtClean="0"/>
              <a:pPr/>
              <a:t>12.03.2017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0349-EB97-486E-92EB-043C9B364A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4840-74D5-4BB8-9F06-FF3F3CA22AE6}" type="datetime1">
              <a:rPr lang="uk-UA" smtClean="0"/>
              <a:pPr/>
              <a:t>12.03.2017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F30349-EB97-486E-92EB-043C9B364A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4840-74D5-4BB8-9F06-FF3F3CA22AE6}" type="datetime1">
              <a:rPr lang="uk-UA" smtClean="0"/>
              <a:pPr/>
              <a:t>12.03.2017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0349-EB97-486E-92EB-043C9B364A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877272"/>
            <a:ext cx="3574257" cy="98072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877272"/>
            <a:ext cx="9146380" cy="98072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2F64840-74D5-4BB8-9F06-FF3F3CA22AE6}" type="datetime1">
              <a:rPr lang="uk-UA" smtClean="0"/>
              <a:pPr/>
              <a:t>12.03.2017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9F30349-EB97-486E-92EB-043C9B364A1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3.jpeg"/><Relationship Id="rId7" Type="http://schemas.openxmlformats.org/officeDocument/2006/relationships/image" Target="../media/image29.png"/><Relationship Id="rId12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6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-387424"/>
            <a:ext cx="9095147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0" y="0"/>
            <a:ext cx="9144000" cy="1080120"/>
          </a:xfrm>
          <a:prstGeom prst="rect">
            <a:avLst/>
          </a:prstGeom>
          <a:solidFill>
            <a:srgbClr val="9900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-138589"/>
            <a:ext cx="6624736" cy="135729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4. Дерегуляція та демонополізація</a:t>
            </a:r>
            <a:endParaRPr lang="ru-RU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127039"/>
            <a:ext cx="6429400" cy="410445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uk-UA" sz="2000" b="0" dirty="0" smtClean="0">
                <a:latin typeface="Cambria" panose="02040503050406030204" pitchFamily="18" charset="0"/>
              </a:rPr>
              <a:t>-    </a:t>
            </a:r>
            <a:r>
              <a:rPr lang="uk-UA" sz="2400" b="0" dirty="0" smtClean="0">
                <a:latin typeface="Cambria" panose="02040503050406030204" pitchFamily="18" charset="0"/>
              </a:rPr>
              <a:t>Скасування </a:t>
            </a:r>
            <a:r>
              <a:rPr lang="uk-UA" sz="2400" b="0" dirty="0">
                <a:latin typeface="Cambria" panose="02040503050406030204" pitchFamily="18" charset="0"/>
              </a:rPr>
              <a:t>необґрунтованих регуляторних обмежень.  Продовження дерегуляції господарської діяльності</a:t>
            </a:r>
          </a:p>
          <a:p>
            <a:pPr lvl="0">
              <a:spcBef>
                <a:spcPts val="1200"/>
              </a:spcBef>
            </a:pPr>
            <a:r>
              <a:rPr lang="uk-UA" sz="2400" b="0" dirty="0" smtClean="0">
                <a:latin typeface="Cambria" panose="02040503050406030204" pitchFamily="18" charset="0"/>
              </a:rPr>
              <a:t>-   Скорочення </a:t>
            </a:r>
            <a:r>
              <a:rPr lang="uk-UA" sz="2400" b="0" dirty="0">
                <a:latin typeface="Cambria" panose="02040503050406030204" pitchFamily="18" charset="0"/>
              </a:rPr>
              <a:t>витрати часу на </a:t>
            </a:r>
            <a:r>
              <a:rPr lang="uk-UA" sz="2400" b="0" dirty="0" smtClean="0">
                <a:latin typeface="Cambria" panose="02040503050406030204" pitchFamily="18" charset="0"/>
              </a:rPr>
              <a:t>проходження митного контролю, забезпечення його прозорості.</a:t>
            </a:r>
          </a:p>
          <a:p>
            <a:pPr lvl="0">
              <a:spcBef>
                <a:spcPts val="1200"/>
              </a:spcBef>
              <a:buFontTx/>
              <a:buChar char="-"/>
            </a:pPr>
            <a:r>
              <a:rPr lang="uk-UA" sz="2400" b="0" dirty="0" smtClean="0">
                <a:latin typeface="Cambria" panose="02040503050406030204" pitchFamily="18" charset="0"/>
              </a:rPr>
              <a:t>Масштабна приватизація державної власності.</a:t>
            </a:r>
          </a:p>
          <a:p>
            <a:pPr lvl="0">
              <a:spcBef>
                <a:spcPts val="1200"/>
              </a:spcBef>
              <a:buFontTx/>
              <a:buChar char="-"/>
            </a:pPr>
            <a:r>
              <a:rPr lang="uk-UA" sz="2400" b="0" dirty="0" smtClean="0">
                <a:latin typeface="Cambria" panose="02040503050406030204" pitchFamily="18" charset="0"/>
              </a:rPr>
              <a:t>Забезпечення рівності доступу </a:t>
            </a:r>
            <a:r>
              <a:rPr lang="uk-UA" sz="2400" b="0" dirty="0">
                <a:latin typeface="Cambria" panose="02040503050406030204" pitchFamily="18" charset="0"/>
              </a:rPr>
              <a:t>учасників </a:t>
            </a:r>
            <a:r>
              <a:rPr lang="uk-UA" sz="2400" b="0" dirty="0" smtClean="0">
                <a:latin typeface="Cambria" panose="02040503050406030204" pitchFamily="18" charset="0"/>
              </a:rPr>
              <a:t>ринків </a:t>
            </a:r>
            <a:r>
              <a:rPr lang="uk-UA" sz="2400" b="0" dirty="0">
                <a:latin typeface="Cambria" panose="02040503050406030204" pitchFamily="18" charset="0"/>
              </a:rPr>
              <a:t>до товарів або послуг природних монополій</a:t>
            </a:r>
          </a:p>
          <a:p>
            <a:pPr lvl="0">
              <a:spcBef>
                <a:spcPts val="1200"/>
              </a:spcBef>
              <a:buFontTx/>
              <a:buChar char="-"/>
            </a:pPr>
            <a:endParaRPr lang="uk-UA" sz="2400" b="0" dirty="0">
              <a:latin typeface="Cambria" panose="0204050305040603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41035" y="5877272"/>
            <a:ext cx="5864756" cy="12755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600" dirty="0">
                <a:latin typeface="Cambria" panose="02040503050406030204" pitchFamily="18" charset="0"/>
              </a:rPr>
              <a:t>Економічні реформи: порядок денний-2017, пріоритети бізнесу</a:t>
            </a:r>
            <a:endParaRPr lang="uk-UA" sz="2600" dirty="0"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940" y="-22511"/>
            <a:ext cx="2400000" cy="1092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04802" y="529492"/>
            <a:ext cx="59046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99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/>
          <p:nvPr/>
        </p:nvSpPr>
        <p:spPr>
          <a:xfrm>
            <a:off x="0" y="0"/>
            <a:ext cx="9144000" cy="1080120"/>
          </a:xfrm>
          <a:prstGeom prst="rect">
            <a:avLst/>
          </a:prstGeom>
          <a:solidFill>
            <a:srgbClr val="9900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41606"/>
            <a:ext cx="7128792" cy="796908"/>
          </a:xfrm>
        </p:spPr>
        <p:txBody>
          <a:bodyPr>
            <a:noAutofit/>
          </a:bodyPr>
          <a:lstStyle/>
          <a:p>
            <a:pPr algn="ctr"/>
            <a:r>
              <a:rPr lang="uk-UA" sz="33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</a:t>
            </a:r>
            <a:r>
              <a:rPr lang="uk-UA" sz="3300" b="1" dirty="0">
                <a:solidFill>
                  <a:schemeClr val="accent6"/>
                </a:solidFill>
                <a:latin typeface="Cambria" panose="02040503050406030204" pitchFamily="18" charset="0"/>
              </a:rPr>
              <a:t>Валютна лібералізація </a:t>
            </a:r>
            <a:endParaRPr lang="ru-RU" sz="33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5516" y="1133385"/>
            <a:ext cx="6645424" cy="5286412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uk-UA" sz="2700" dirty="0" smtClean="0">
                <a:latin typeface="Cambria" panose="02040503050406030204" pitchFamily="18" charset="0"/>
              </a:rPr>
              <a:t>- Скасування </a:t>
            </a:r>
            <a:r>
              <a:rPr lang="uk-UA" sz="2700" dirty="0">
                <a:latin typeface="Cambria" panose="02040503050406030204" pitchFamily="18" charset="0"/>
              </a:rPr>
              <a:t>валютних обмежень НБУ як перешкоди залученню інвестицій в Україну</a:t>
            </a:r>
          </a:p>
          <a:p>
            <a:pPr>
              <a:spcBef>
                <a:spcPts val="1800"/>
              </a:spcBef>
            </a:pPr>
            <a:r>
              <a:rPr lang="uk-UA" sz="2700" dirty="0" smtClean="0">
                <a:latin typeface="Cambria" panose="02040503050406030204" pitchFamily="18" charset="0"/>
              </a:rPr>
              <a:t>- Вільний </a:t>
            </a:r>
            <a:r>
              <a:rPr lang="uk-UA" sz="2700" dirty="0">
                <a:latin typeface="Cambria" panose="02040503050406030204" pitchFamily="18" charset="0"/>
              </a:rPr>
              <a:t>рух капіталу з країнами Європейського Союзу та Організації економічного співробітництва і розвитку</a:t>
            </a:r>
          </a:p>
          <a:p>
            <a:pPr lvl="0">
              <a:spcBef>
                <a:spcPts val="1800"/>
              </a:spcBef>
            </a:pPr>
            <a:r>
              <a:rPr lang="uk-UA" sz="2700" dirty="0" smtClean="0">
                <a:latin typeface="Cambria" panose="02040503050406030204" pitchFamily="18" charset="0"/>
              </a:rPr>
              <a:t>- Напрацювання </a:t>
            </a:r>
            <a:r>
              <a:rPr lang="uk-UA" sz="2700" dirty="0">
                <a:latin typeface="Cambria" panose="02040503050406030204" pitchFamily="18" charset="0"/>
              </a:rPr>
              <a:t>Концепції </a:t>
            </a:r>
            <a:r>
              <a:rPr lang="uk-UA" sz="2700" dirty="0" smtClean="0">
                <a:latin typeface="Cambria" panose="02040503050406030204" pitchFamily="18" charset="0"/>
              </a:rPr>
              <a:t>щодо амністії </a:t>
            </a:r>
            <a:r>
              <a:rPr lang="uk-UA" sz="2700" dirty="0">
                <a:latin typeface="Cambria" panose="02040503050406030204" pitchFamily="18" charset="0"/>
              </a:rPr>
              <a:t>капіталів, реалізація погодженої моделі</a:t>
            </a:r>
            <a:endParaRPr lang="ru-RU" sz="2700" dirty="0">
              <a:latin typeface="Cambria" panose="0204050305040603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41035" y="5877272"/>
            <a:ext cx="5864756" cy="12755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600" dirty="0">
                <a:latin typeface="Cambria" panose="02040503050406030204" pitchFamily="18" charset="0"/>
              </a:rPr>
              <a:t>Економічні реформи: порядок денний-2017, пріоритети бізнесу</a:t>
            </a:r>
            <a:endParaRPr lang="uk-UA" sz="2600" dirty="0">
              <a:latin typeface="Cambria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940" y="-22511"/>
            <a:ext cx="2400000" cy="1092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04802" y="529492"/>
            <a:ext cx="59046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01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/>
          <p:nvPr/>
        </p:nvSpPr>
        <p:spPr>
          <a:xfrm>
            <a:off x="0" y="0"/>
            <a:ext cx="9144000" cy="1080120"/>
          </a:xfrm>
          <a:prstGeom prst="rect">
            <a:avLst/>
          </a:prstGeom>
          <a:solidFill>
            <a:srgbClr val="9900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886"/>
            <a:ext cx="8229600" cy="868347"/>
          </a:xfrm>
        </p:spPr>
        <p:txBody>
          <a:bodyPr>
            <a:noAutofit/>
          </a:bodyPr>
          <a:lstStyle/>
          <a:p>
            <a:pPr lvl="0"/>
            <a:r>
              <a:rPr lang="uk-UA" sz="2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6. Реформа митниці</a:t>
            </a:r>
            <a:endParaRPr lang="ru-RU" sz="2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268760"/>
            <a:ext cx="6573416" cy="44965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2600" dirty="0" smtClean="0">
                <a:latin typeface="Cambria" panose="02040503050406030204" pitchFamily="18" charset="0"/>
              </a:rPr>
              <a:t>- </a:t>
            </a:r>
            <a:r>
              <a:rPr lang="uk-UA" sz="2600" b="0" dirty="0" smtClean="0">
                <a:latin typeface="Cambria" panose="02040503050406030204" pitchFamily="18" charset="0"/>
              </a:rPr>
              <a:t>Радикальна </a:t>
            </a:r>
            <a:r>
              <a:rPr lang="uk-UA" sz="2600" b="0" dirty="0">
                <a:latin typeface="Cambria" panose="02040503050406030204" pitchFamily="18" charset="0"/>
              </a:rPr>
              <a:t>інституційна реформа митниці. Відбір всіх співробітників за прозорими конкурсами, суттєве збільшення зарплат, підвищення контролю та </a:t>
            </a:r>
            <a:r>
              <a:rPr lang="uk-UA" sz="2600" b="0" dirty="0" smtClean="0">
                <a:latin typeface="Cambria" panose="02040503050406030204" pitchFamily="18" charset="0"/>
              </a:rPr>
              <a:t>моніторингу, розробка ефективної моделі митного </a:t>
            </a:r>
            <a:r>
              <a:rPr lang="uk-UA" sz="2600" b="0" dirty="0" err="1" smtClean="0">
                <a:latin typeface="Cambria" panose="02040503050406030204" pitchFamily="18" charset="0"/>
              </a:rPr>
              <a:t>постаудиту</a:t>
            </a:r>
            <a:endParaRPr lang="uk-UA" sz="2600" b="0" dirty="0">
              <a:latin typeface="Cambria" panose="02040503050406030204" pitchFamily="18" charset="0"/>
            </a:endParaRPr>
          </a:p>
          <a:p>
            <a:pPr lvl="0"/>
            <a:r>
              <a:rPr lang="uk-UA" sz="2600" b="0" dirty="0" smtClean="0">
                <a:latin typeface="Cambria" panose="02040503050406030204" pitchFamily="18" charset="0"/>
              </a:rPr>
              <a:t>- Запровадження </a:t>
            </a:r>
            <a:r>
              <a:rPr lang="uk-UA" sz="2600" b="0" dirty="0">
                <a:latin typeface="Cambria" panose="02040503050406030204" pitchFamily="18" charset="0"/>
              </a:rPr>
              <a:t>обов'язкового обміну інформацією про митну вартість товарів при здійсненні імпорту між Мінфін/ДФС України та уповноваженими органами </a:t>
            </a:r>
            <a:r>
              <a:rPr lang="uk-UA" sz="2600" b="0" dirty="0" smtClean="0">
                <a:latin typeface="Cambria" panose="02040503050406030204" pitchFamily="18" charset="0"/>
              </a:rPr>
              <a:t>країн-експортерів.</a:t>
            </a:r>
            <a:endParaRPr lang="ru-RU" sz="2600" b="0" dirty="0">
              <a:latin typeface="Cambria" panose="02040503050406030204" pitchFamily="18" charset="0"/>
            </a:endParaRPr>
          </a:p>
          <a:p>
            <a:pPr lvl="0"/>
            <a:r>
              <a:rPr lang="uk-UA" sz="2600" b="0" dirty="0" smtClean="0">
                <a:latin typeface="Cambria" panose="02040503050406030204" pitchFamily="18" charset="0"/>
              </a:rPr>
              <a:t>- Унеможливлення зловживання фізичними особами правом безмитного переміщення товарів через кордон.</a:t>
            </a:r>
            <a:endParaRPr lang="uk-UA" sz="2600" b="0" dirty="0">
              <a:latin typeface="Cambria" panose="0204050305040603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41035" y="5877272"/>
            <a:ext cx="5864756" cy="12755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600" dirty="0">
                <a:latin typeface="Cambria" panose="02040503050406030204" pitchFamily="18" charset="0"/>
              </a:rPr>
              <a:t>Економічні реформи: порядок денний-2017, пріоритети бізнесу</a:t>
            </a:r>
            <a:endParaRPr lang="uk-UA" sz="2600" dirty="0">
              <a:latin typeface="Cambria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940" y="-22511"/>
            <a:ext cx="2400000" cy="1092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04802" y="529492"/>
            <a:ext cx="59046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020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3341035" y="5877272"/>
            <a:ext cx="5864756" cy="12755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600" dirty="0">
                <a:latin typeface="Cambria" panose="02040503050406030204" pitchFamily="18" charset="0"/>
              </a:rPr>
              <a:t>Економічні реформи: порядок денний-2017, пріоритети бізнесу</a:t>
            </a:r>
            <a:endParaRPr lang="uk-UA" sz="2600" dirty="0"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83" y="476672"/>
            <a:ext cx="9144000" cy="48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0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02632"/>
            <a:ext cx="6975513" cy="4788276"/>
          </a:xfrm>
          <a:prstGeom prst="rect">
            <a:avLst/>
          </a:prstGeom>
        </p:spPr>
      </p:pic>
      <p:sp>
        <p:nvSpPr>
          <p:cNvPr id="18" name="Rectangle 5"/>
          <p:cNvSpPr/>
          <p:nvPr/>
        </p:nvSpPr>
        <p:spPr>
          <a:xfrm>
            <a:off x="0" y="0"/>
            <a:ext cx="9144000" cy="1080120"/>
          </a:xfrm>
          <a:prstGeom prst="rect">
            <a:avLst/>
          </a:prstGeom>
          <a:solidFill>
            <a:srgbClr val="9900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1320433"/>
            <a:ext cx="8229600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Контроль за </a:t>
            </a:r>
            <a:br>
              <a:rPr lang="uk-UA" sz="3100" b="1" dirty="0" smtClean="0">
                <a:solidFill>
                  <a:schemeClr val="accent6"/>
                </a:solidFill>
                <a:latin typeface="Cambria" panose="02040503050406030204" pitchFamily="18" charset="0"/>
              </a:rPr>
            </a:br>
            <a:r>
              <a:rPr lang="uk-UA" sz="3100" b="1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результатами – кожні півроку</a:t>
            </a:r>
            <a:r>
              <a:rPr lang="uk-UA" sz="4500" b="1" dirty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uk-UA" sz="45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en-US" sz="4500" b="1" dirty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en-US" sz="45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uk-UA" sz="4500" b="1" i="1" dirty="0">
                <a:solidFill>
                  <a:srgbClr val="0070C0"/>
                </a:solidFill>
              </a:rPr>
              <a:t/>
            </a:r>
            <a:br>
              <a:rPr lang="uk-UA" sz="4500" b="1" i="1" dirty="0">
                <a:solidFill>
                  <a:srgbClr val="0070C0"/>
                </a:solidFill>
              </a:rPr>
            </a:br>
            <a:r>
              <a:rPr lang="uk-UA" sz="4500" b="1" i="1" dirty="0">
                <a:solidFill>
                  <a:srgbClr val="0070C0"/>
                </a:solidFill>
              </a:rPr>
              <a:t/>
            </a:r>
            <a:br>
              <a:rPr lang="uk-UA" sz="4500" b="1" i="1" dirty="0">
                <a:solidFill>
                  <a:srgbClr val="0070C0"/>
                </a:solidFill>
              </a:rPr>
            </a:br>
            <a:endParaRPr lang="en-US" sz="4500" b="1" i="1" dirty="0">
              <a:solidFill>
                <a:srgbClr val="0070C0"/>
              </a:solidFill>
              <a:effectLst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341035" y="5877272"/>
            <a:ext cx="5864756" cy="12755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600" dirty="0">
                <a:latin typeface="Cambria" panose="02040503050406030204" pitchFamily="18" charset="0"/>
              </a:rPr>
              <a:t>Економічні реформи: порядок денний-2017, пріоритети бізнесу</a:t>
            </a:r>
            <a:endParaRPr lang="uk-UA" sz="2600" dirty="0">
              <a:latin typeface="Cambria" panose="020405030504060302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940" y="-22511"/>
            <a:ext cx="2400000" cy="1092063"/>
          </a:xfrm>
          <a:prstGeom prst="rect">
            <a:avLst/>
          </a:prstGeom>
        </p:spPr>
      </p:pic>
      <p:pic>
        <p:nvPicPr>
          <p:cNvPr id="16" name="Рисунок 15" descr="logo-bc-ua-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6826" y="3429380"/>
            <a:ext cx="1294841" cy="429014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91683"/>
            <a:ext cx="1448490" cy="58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185" y="1909837"/>
            <a:ext cx="1947998" cy="63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4247" y="1810051"/>
            <a:ext cx="1512168" cy="524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Результат пошуку зображень за запитом &quot;інститут економічних досліджень&quot;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6844" y="2634122"/>
            <a:ext cx="1728192" cy="53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966" y="2780928"/>
            <a:ext cx="1374850" cy="58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2184" y="2610822"/>
            <a:ext cx="1684054" cy="48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2480" y="3390980"/>
            <a:ext cx="2164504" cy="58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34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/>
          <p:nvPr/>
        </p:nvSpPr>
        <p:spPr>
          <a:xfrm>
            <a:off x="0" y="0"/>
            <a:ext cx="9144000" cy="1080120"/>
          </a:xfrm>
          <a:prstGeom prst="rect">
            <a:avLst/>
          </a:prstGeom>
          <a:solidFill>
            <a:srgbClr val="9900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2200" b="1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27 </a:t>
            </a:r>
            <a:r>
              <a:rPr lang="uk-UA" sz="2200" b="1" dirty="0">
                <a:solidFill>
                  <a:schemeClr val="accent6"/>
                </a:solidFill>
                <a:latin typeface="Cambria" panose="02040503050406030204" pitchFamily="18" charset="0"/>
              </a:rPr>
              <a:t>тис підприємств – в трьох коаліціях</a:t>
            </a:r>
            <a:r>
              <a:rPr lang="uk-UA" sz="2200" b="1" dirty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uk-UA" sz="22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endParaRPr lang="en-US" sz="2200" b="1" i="1" dirty="0">
              <a:solidFill>
                <a:srgbClr val="0070C0"/>
              </a:solidFill>
              <a:effectLst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341035" y="5877272"/>
            <a:ext cx="5864756" cy="12755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600" dirty="0">
                <a:latin typeface="Cambria" panose="02040503050406030204" pitchFamily="18" charset="0"/>
              </a:rPr>
              <a:t>Економічні реформи: порядок денний-2017, пріоритети бізнесу</a:t>
            </a:r>
            <a:endParaRPr lang="uk-UA" sz="2600" dirty="0">
              <a:latin typeface="Cambria" panose="020405030504060302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940" y="-22511"/>
            <a:ext cx="2400000" cy="10920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054610"/>
            <a:ext cx="7308304" cy="502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34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/>
          <p:nvPr/>
        </p:nvSpPr>
        <p:spPr>
          <a:xfrm>
            <a:off x="0" y="0"/>
            <a:ext cx="9144000" cy="1080120"/>
          </a:xfrm>
          <a:prstGeom prst="rect">
            <a:avLst/>
          </a:prstGeom>
          <a:solidFill>
            <a:srgbClr val="9900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809538" y="1213929"/>
            <a:ext cx="8229600" cy="11296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uk-UA" sz="4500" b="1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Дякуємо</a:t>
            </a:r>
            <a:r>
              <a:rPr lang="en-US" sz="4500" b="1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 </a:t>
            </a:r>
            <a:r>
              <a:rPr lang="ru-RU" sz="4500" b="1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партнерам</a:t>
            </a:r>
            <a:r>
              <a:rPr lang="uk-UA" sz="4500" b="1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!</a:t>
            </a:r>
            <a:r>
              <a:rPr lang="uk-UA" sz="4500" b="1" dirty="0">
                <a:solidFill>
                  <a:schemeClr val="accent6"/>
                </a:solidFill>
                <a:latin typeface="Cambria" panose="02040503050406030204" pitchFamily="18" charset="0"/>
              </a:rPr>
              <a:t/>
            </a:r>
            <a:br>
              <a:rPr lang="uk-UA" sz="4500" b="1" dirty="0">
                <a:solidFill>
                  <a:schemeClr val="accent6"/>
                </a:solidFill>
                <a:latin typeface="Cambria" panose="02040503050406030204" pitchFamily="18" charset="0"/>
              </a:rPr>
            </a:br>
            <a:r>
              <a:rPr lang="en-US" sz="4500" b="1" dirty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en-US" sz="45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uk-UA" sz="4500" b="1" i="1" dirty="0">
                <a:solidFill>
                  <a:srgbClr val="0070C0"/>
                </a:solidFill>
              </a:rPr>
              <a:t/>
            </a:r>
            <a:br>
              <a:rPr lang="uk-UA" sz="4500" b="1" i="1" dirty="0">
                <a:solidFill>
                  <a:srgbClr val="0070C0"/>
                </a:solidFill>
              </a:rPr>
            </a:br>
            <a:r>
              <a:rPr lang="uk-UA" sz="4500" b="1" i="1" dirty="0">
                <a:solidFill>
                  <a:srgbClr val="0070C0"/>
                </a:solidFill>
              </a:rPr>
              <a:t/>
            </a:r>
            <a:br>
              <a:rPr lang="uk-UA" sz="4500" b="1" i="1" dirty="0">
                <a:solidFill>
                  <a:srgbClr val="0070C0"/>
                </a:solidFill>
              </a:rPr>
            </a:br>
            <a:endParaRPr lang="en-US" sz="4500" b="1" i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7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37112"/>
            <a:ext cx="1512168" cy="524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8" descr="Результат пошуку зображень за запитом &quot;інститут економічних досліджень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96952"/>
            <a:ext cx="1800200" cy="53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1128"/>
            <a:ext cx="1684054" cy="48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Ярослава\Desktop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1190"/>
            <a:ext cx="2304256" cy="103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Ярослава\Desktop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1576"/>
            <a:ext cx="2520280" cy="12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Ярослава\Desktop\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226825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Ярослава\Desktop\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3341035" y="5877272"/>
            <a:ext cx="5864756" cy="12755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600" dirty="0">
                <a:latin typeface="Cambria" panose="02040503050406030204" pitchFamily="18" charset="0"/>
              </a:rPr>
              <a:t>Економічні реформи: порядок денний-2017, пріоритети бізнесу</a:t>
            </a:r>
            <a:endParaRPr lang="uk-UA" sz="2600" dirty="0">
              <a:latin typeface="Cambria" panose="020405030504060302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940" y="-22511"/>
            <a:ext cx="2400000" cy="10920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1035" y="2929705"/>
            <a:ext cx="2612507" cy="7030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1556792"/>
            <a:ext cx="1329545" cy="76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6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/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uk-UA" sz="49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7416824" cy="2915063"/>
          </a:xfrm>
          <a:effectLst/>
        </p:spPr>
        <p:txBody>
          <a:bodyPr>
            <a:noAutofit/>
          </a:bodyPr>
          <a:lstStyle/>
          <a:p>
            <a:r>
              <a:rPr lang="uk-UA" sz="5400" b="1" cap="all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ЕКОНОМІЧНІ реформи</a:t>
            </a:r>
            <a:endParaRPr lang="uk-UA" sz="5000" b="1" cap="all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uk-UA" sz="2200" b="1" cap="all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ru-RU" sz="18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</a:t>
            </a:r>
            <a:r>
              <a:rPr lang="ru-RU" sz="1800" b="1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денний-2017</a:t>
            </a:r>
            <a:endParaRPr lang="uk-UA" sz="4000" b="1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logo-bc-ua-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7373" y="5449495"/>
            <a:ext cx="1247462" cy="413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99481"/>
            <a:ext cx="1352972" cy="637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9074" y="5373214"/>
            <a:ext cx="1582078" cy="51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369" y="6210439"/>
            <a:ext cx="1392585" cy="501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373" y="6340061"/>
            <a:ext cx="1436307" cy="37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Результат пошуку зображень за запитом &quot;інститут економічних досліджень&quot;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6269" y="6219505"/>
            <a:ext cx="1514400" cy="492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>
                  <a:alpha val="99608"/>
                </a:srgbClr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8658" y="6165304"/>
            <a:ext cx="1392585" cy="59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95740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/>
        </p:nvSpPr>
        <p:spPr>
          <a:xfrm>
            <a:off x="0" y="-10568"/>
            <a:ext cx="9144000" cy="1080120"/>
          </a:xfrm>
          <a:prstGeom prst="rect">
            <a:avLst/>
          </a:prstGeom>
          <a:solidFill>
            <a:srgbClr val="9900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341035" y="5877272"/>
            <a:ext cx="5864756" cy="12755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600" dirty="0">
                <a:latin typeface="Cambria" panose="02040503050406030204" pitchFamily="18" charset="0"/>
              </a:rPr>
              <a:t>Економічні реформи: порядок денний-2017, пріоритети бізнесу</a:t>
            </a:r>
            <a:endParaRPr lang="uk-UA" sz="2600" dirty="0">
              <a:latin typeface="Cambria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188640"/>
            <a:ext cx="3816425" cy="548640"/>
          </a:xfrm>
        </p:spPr>
        <p:txBody>
          <a:bodyPr>
            <a:normAutofit fontScale="90000"/>
          </a:bodyPr>
          <a:lstStyle/>
          <a:p>
            <a:r>
              <a:rPr lang="uk-UA" sz="5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Мета:</a:t>
            </a:r>
            <a:endParaRPr lang="ru-RU" sz="5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940" y="-22511"/>
            <a:ext cx="2400000" cy="1092063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0" y="2224900"/>
            <a:ext cx="2267744" cy="23042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uk-UA" sz="2400" b="0" dirty="0" smtClean="0">
                <a:latin typeface="Cambria" panose="02040503050406030204" pitchFamily="18" charset="0"/>
              </a:rPr>
              <a:t>Координація зусиль </a:t>
            </a:r>
            <a:r>
              <a:rPr lang="uk-UA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влади, бізнесу та експертів, що спрямовані на:</a:t>
            </a:r>
            <a:endParaRPr lang="uk-UA" sz="2400" b="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221460384"/>
              </p:ext>
            </p:extLst>
          </p:nvPr>
        </p:nvGraphicFramePr>
        <p:xfrm>
          <a:off x="1907704" y="1081495"/>
          <a:ext cx="7056784" cy="4651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6163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/>
          <p:nvPr/>
        </p:nvSpPr>
        <p:spPr>
          <a:xfrm>
            <a:off x="0" y="-10568"/>
            <a:ext cx="9144000" cy="1080120"/>
          </a:xfrm>
          <a:prstGeom prst="rect">
            <a:avLst/>
          </a:prstGeom>
          <a:solidFill>
            <a:srgbClr val="9900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2008"/>
            <a:ext cx="6320940" cy="114300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Бар'єри для економічного зростання</a:t>
            </a:r>
            <a:r>
              <a:rPr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України</a:t>
            </a:r>
            <a:endParaRPr lang="ru-RU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79512" y="2276872"/>
            <a:ext cx="8712968" cy="3600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marL="360000" indent="-360000">
              <a:spcBef>
                <a:spcPts val="600"/>
              </a:spcBef>
              <a:buAutoNum type="arabicPeriod"/>
            </a:pPr>
            <a:r>
              <a:rPr lang="uk-UA" altLang="uk-UA" sz="2600" b="0" dirty="0" smtClean="0">
                <a:latin typeface="Cambria" panose="02040503050406030204" pitchFamily="18" charset="0"/>
                <a:cs typeface="Arial" panose="020B0604020202020204" pitchFamily="34" charset="0"/>
              </a:rPr>
              <a:t>Відсутність довіри до судової гілки, що має забезпечити верховенство права. Репресивність податкового контролю.</a:t>
            </a:r>
          </a:p>
          <a:p>
            <a:pPr marL="360000" indent="-360000">
              <a:spcBef>
                <a:spcPts val="600"/>
              </a:spcBef>
              <a:buAutoNum type="arabicPeriod"/>
            </a:pPr>
            <a:r>
              <a:rPr lang="uk-UA" altLang="uk-UA" sz="2600" b="0" dirty="0" smtClean="0">
                <a:latin typeface="Cambria" panose="02040503050406030204" pitchFamily="18" charset="0"/>
                <a:cs typeface="Arial" panose="020B0604020202020204" pitchFamily="34" charset="0"/>
              </a:rPr>
              <a:t>Наявність необґрунтованих обмежень підприємницької діяльності, що обходяться через корупційні механізми.</a:t>
            </a:r>
          </a:p>
          <a:p>
            <a:pPr marL="360000" indent="-360000">
              <a:spcBef>
                <a:spcPts val="600"/>
              </a:spcBef>
              <a:buAutoNum type="arabicPeriod"/>
            </a:pPr>
            <a:r>
              <a:rPr lang="uk-UA" altLang="uk-UA" sz="2600" b="0" dirty="0" smtClean="0">
                <a:latin typeface="Cambria" panose="02040503050406030204" pitchFamily="18" charset="0"/>
                <a:cs typeface="Arial" panose="020B0604020202020204" pitchFamily="34" charset="0"/>
              </a:rPr>
              <a:t>Високий рівень перерозподілу ВВП через державний та місцеві бюджети з причини високого рівня податкового навантаження.</a:t>
            </a:r>
          </a:p>
          <a:p>
            <a:pPr marL="360000" indent="-360000">
              <a:spcBef>
                <a:spcPts val="600"/>
              </a:spcBef>
              <a:buFont typeface="Arial" pitchFamily="34" charset="0"/>
              <a:buAutoNum type="arabicPeriod" startAt="4"/>
            </a:pPr>
            <a:r>
              <a:rPr lang="uk-UA" sz="2800" b="0" dirty="0">
                <a:latin typeface="Cambria" panose="02040503050406030204" pitchFamily="18" charset="0"/>
                <a:cs typeface="Arial" panose="020B0604020202020204" pitchFamily="34" charset="0"/>
              </a:rPr>
              <a:t>Неконкурентні переваги: через штучні монополії, </a:t>
            </a:r>
            <a:r>
              <a:rPr lang="uk-UA" sz="2800" b="0" dirty="0" err="1">
                <a:latin typeface="Cambria" panose="02040503050406030204" pitchFamily="18" charset="0"/>
                <a:cs typeface="Arial" panose="020B0604020202020204" pitchFamily="34" charset="0"/>
              </a:rPr>
              <a:t>дискрецію</a:t>
            </a:r>
            <a:r>
              <a:rPr lang="uk-UA" sz="2800" b="0" dirty="0">
                <a:latin typeface="Cambria" panose="02040503050406030204" pitchFamily="18" charset="0"/>
                <a:cs typeface="Arial" panose="020B0604020202020204" pitchFamily="34" charset="0"/>
              </a:rPr>
              <a:t> та податкову мінімізацію.</a:t>
            </a:r>
          </a:p>
          <a:p>
            <a:pPr marL="360000" indent="-360000">
              <a:spcBef>
                <a:spcPts val="600"/>
              </a:spcBef>
              <a:buFont typeface="Arial" pitchFamily="34" charset="0"/>
              <a:buAutoNum type="arabicPeriod" startAt="4"/>
            </a:pPr>
            <a:r>
              <a:rPr lang="uk-UA" sz="2800" b="0" dirty="0">
                <a:latin typeface="Cambria" panose="02040503050406030204" pitchFamily="18" charset="0"/>
                <a:cs typeface="Arial" panose="020B0604020202020204" pitchFamily="34" charset="0"/>
              </a:rPr>
              <a:t>Масова контрабанда, що робить інвестиційно непривабливим розміщення виробництва в Україні.</a:t>
            </a:r>
          </a:p>
          <a:p>
            <a:pPr marL="360000" indent="-360000">
              <a:spcBef>
                <a:spcPts val="600"/>
              </a:spcBef>
              <a:buFont typeface="Arial" pitchFamily="34" charset="0"/>
              <a:buAutoNum type="arabicPeriod" startAt="4"/>
            </a:pPr>
            <a:endParaRPr lang="uk-UA" sz="2800" b="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uk-UA" altLang="uk-UA" sz="3200" b="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60000" indent="-360000">
              <a:spcBef>
                <a:spcPts val="600"/>
              </a:spcBef>
              <a:buAutoNum type="arabicPeriod"/>
            </a:pPr>
            <a:endParaRPr lang="uk-UA" altLang="uk-UA" sz="2600" b="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41035" y="5877272"/>
            <a:ext cx="5864756" cy="12755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600" dirty="0">
                <a:latin typeface="Cambria" panose="02040503050406030204" pitchFamily="18" charset="0"/>
              </a:rPr>
              <a:t>Економічні реформи: порядок денний-2017, пріоритети бізнесу</a:t>
            </a:r>
            <a:endParaRPr lang="uk-UA" sz="2600" dirty="0">
              <a:latin typeface="Cambria" panose="0204050305040603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940" y="-22511"/>
            <a:ext cx="2400000" cy="1092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83568" y="1141458"/>
            <a:ext cx="802213" cy="1166854"/>
          </a:xfrm>
          <a:prstGeom prst="rect">
            <a:avLst/>
          </a:prstGeom>
        </p:spPr>
      </p:pic>
      <p:sp>
        <p:nvSpPr>
          <p:cNvPr id="6" name="Знак заборони 5"/>
          <p:cNvSpPr/>
          <p:nvPr/>
        </p:nvSpPr>
        <p:spPr>
          <a:xfrm flipH="1">
            <a:off x="776363" y="1431577"/>
            <a:ext cx="616622" cy="607606"/>
          </a:xfrm>
          <a:prstGeom prst="noSmoking">
            <a:avLst>
              <a:gd name="adj" fmla="val 1081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4863" y="1141458"/>
            <a:ext cx="1687047" cy="14234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319" y="1119481"/>
            <a:ext cx="1319896" cy="13198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2090" y="1152003"/>
            <a:ext cx="1226548" cy="11667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1096416"/>
            <a:ext cx="677997" cy="12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898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/>
          <p:nvPr/>
        </p:nvSpPr>
        <p:spPr>
          <a:xfrm>
            <a:off x="0" y="-10568"/>
            <a:ext cx="9144000" cy="1080120"/>
          </a:xfrm>
          <a:prstGeom prst="rect">
            <a:avLst/>
          </a:prstGeom>
          <a:solidFill>
            <a:srgbClr val="9900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577" y="98466"/>
            <a:ext cx="6275040" cy="850107"/>
          </a:xfrm>
        </p:spPr>
        <p:txBody>
          <a:bodyPr>
            <a:noAutofit/>
          </a:bodyPr>
          <a:lstStyle/>
          <a:p>
            <a:pPr lvl="0" algn="ctr"/>
            <a:r>
              <a:rPr lang="uk-UA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Бізнес та експерти пропонують:</a:t>
            </a:r>
            <a:endParaRPr lang="ru-RU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368848"/>
            <a:ext cx="6912768" cy="4177571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uk-UA" sz="2800" b="0" dirty="0">
                <a:latin typeface="Cambria" panose="02040503050406030204" pitchFamily="18" charset="0"/>
                <a:cs typeface="Arial" panose="020B0604020202020204" pitchFamily="34" charset="0"/>
              </a:rPr>
              <a:t>Зменшення </a:t>
            </a:r>
            <a:r>
              <a:rPr lang="uk-UA" sz="2800" b="0" dirty="0" err="1">
                <a:latin typeface="Cambria" panose="02040503050406030204" pitchFamily="18" charset="0"/>
                <a:cs typeface="Arial" panose="020B0604020202020204" pitchFamily="34" charset="0"/>
              </a:rPr>
              <a:t>дискреції</a:t>
            </a:r>
            <a:r>
              <a:rPr lang="uk-UA" sz="2800" b="0" dirty="0">
                <a:latin typeface="Cambria" panose="02040503050406030204" pitchFamily="18" charset="0"/>
                <a:cs typeface="Arial" panose="020B0604020202020204" pitchFamily="34" charset="0"/>
              </a:rPr>
              <a:t> та корупційних можливостей.</a:t>
            </a:r>
          </a:p>
          <a:p>
            <a:pPr marL="457200" indent="-457200">
              <a:buAutoNum type="arabicPeriod"/>
            </a:pPr>
            <a:r>
              <a:rPr lang="uk-UA" sz="2800" b="0" dirty="0" smtClean="0">
                <a:latin typeface="Cambria" panose="02040503050406030204" pitchFamily="18" charset="0"/>
                <a:cs typeface="Arial" panose="020B0604020202020204" pitchFamily="34" charset="0"/>
              </a:rPr>
              <a:t>Спрощення </a:t>
            </a:r>
            <a:r>
              <a:rPr lang="uk-UA" sz="2800" b="0" dirty="0">
                <a:latin typeface="Cambria" panose="02040503050406030204" pitchFamily="18" charset="0"/>
                <a:cs typeface="Arial" panose="020B0604020202020204" pitchFamily="34" charset="0"/>
              </a:rPr>
              <a:t>адміністрування. </a:t>
            </a:r>
            <a:br>
              <a:rPr lang="uk-UA" sz="2800" b="0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uk-UA" sz="2800" b="0" dirty="0">
                <a:latin typeface="Cambria" panose="02040503050406030204" pitchFamily="18" charset="0"/>
                <a:cs typeface="Arial" panose="020B0604020202020204" pitchFamily="34" charset="0"/>
              </a:rPr>
              <a:t>Ліквідація неконкурентних переваг</a:t>
            </a:r>
          </a:p>
          <a:p>
            <a:pPr marL="457200" indent="-457200">
              <a:buAutoNum type="arabicPeriod"/>
            </a:pPr>
            <a:r>
              <a:rPr lang="uk-UA" sz="2800" b="0" dirty="0" smtClean="0">
                <a:latin typeface="Cambria" panose="02040503050406030204" pitchFamily="18" charset="0"/>
                <a:cs typeface="Arial" panose="020B0604020202020204" pitchFamily="34" charset="0"/>
              </a:rPr>
              <a:t>Удосконалення бюджетної політики та зменшення </a:t>
            </a:r>
            <a:r>
              <a:rPr lang="uk-UA" sz="2800" b="0" dirty="0">
                <a:latin typeface="Cambria" panose="02040503050406030204" pitchFamily="18" charset="0"/>
                <a:cs typeface="Arial" panose="020B0604020202020204" pitchFamily="34" charset="0"/>
              </a:rPr>
              <a:t>податкове навантаження</a:t>
            </a:r>
          </a:p>
          <a:p>
            <a:pPr marL="457200" indent="-457200">
              <a:buAutoNum type="arabicPeriod"/>
            </a:pPr>
            <a:r>
              <a:rPr lang="uk-UA" sz="2800" b="0" dirty="0" smtClean="0">
                <a:latin typeface="Cambria" panose="02040503050406030204" pitchFamily="18" charset="0"/>
                <a:cs typeface="Arial" panose="020B0604020202020204" pitchFamily="34" charset="0"/>
              </a:rPr>
              <a:t>Дерегуляція </a:t>
            </a:r>
            <a:r>
              <a:rPr lang="uk-UA" sz="2800" b="0" dirty="0">
                <a:latin typeface="Cambria" panose="02040503050406030204" pitchFamily="18" charset="0"/>
                <a:cs typeface="Arial" panose="020B0604020202020204" pitchFamily="34" charset="0"/>
              </a:rPr>
              <a:t>та демонополізація</a:t>
            </a:r>
          </a:p>
          <a:p>
            <a:pPr marL="457200" indent="-457200">
              <a:buAutoNum type="arabicPeriod"/>
            </a:pPr>
            <a:r>
              <a:rPr lang="uk-UA" sz="2800" b="0" dirty="0" smtClean="0">
                <a:latin typeface="Cambria" panose="02040503050406030204" pitchFamily="18" charset="0"/>
                <a:cs typeface="Arial" panose="020B0604020202020204" pitchFamily="34" charset="0"/>
              </a:rPr>
              <a:t>Валютна лібералізація</a:t>
            </a:r>
          </a:p>
          <a:p>
            <a:pPr marL="457200" indent="-457200">
              <a:buAutoNum type="arabicPeriod"/>
            </a:pPr>
            <a:r>
              <a:rPr lang="uk-UA" sz="2800" b="0" dirty="0" smtClean="0">
                <a:latin typeface="Cambria" panose="02040503050406030204" pitchFamily="18" charset="0"/>
                <a:cs typeface="Arial" panose="020B0604020202020204" pitchFamily="34" charset="0"/>
              </a:rPr>
              <a:t>Реформа митниці</a:t>
            </a:r>
            <a:endParaRPr lang="uk-UA" sz="1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41035" y="5877272"/>
            <a:ext cx="5864756" cy="12755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600" dirty="0">
                <a:latin typeface="Cambria" panose="02040503050406030204" pitchFamily="18" charset="0"/>
              </a:rPr>
              <a:t>Економічні реформи: порядок денний-2017, пріоритети бізнесу</a:t>
            </a:r>
            <a:endParaRPr lang="uk-UA" sz="2600" dirty="0">
              <a:latin typeface="Cambria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940" y="-22511"/>
            <a:ext cx="2400000" cy="1092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04802" y="529492"/>
            <a:ext cx="59046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50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/>
          <p:nvPr/>
        </p:nvSpPr>
        <p:spPr>
          <a:xfrm>
            <a:off x="0" y="-10568"/>
            <a:ext cx="9144000" cy="1080120"/>
          </a:xfrm>
          <a:prstGeom prst="rect">
            <a:avLst/>
          </a:prstGeom>
          <a:solidFill>
            <a:srgbClr val="9900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4363"/>
            <a:ext cx="5832648" cy="693859"/>
          </a:xfrm>
        </p:spPr>
        <p:txBody>
          <a:bodyPr>
            <a:noAutofit/>
          </a:bodyPr>
          <a:lstStyle/>
          <a:p>
            <a:pPr lvl="0" algn="ctr"/>
            <a:r>
              <a:rPr lang="uk-UA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1. </a:t>
            </a:r>
            <a:r>
              <a:rPr lang="uk-UA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Зменшення дискреції та </a:t>
            </a:r>
            <a:r>
              <a:rPr lang="uk-UA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корупційних можливостей</a:t>
            </a:r>
            <a:endParaRPr lang="ru-RU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336464"/>
            <a:ext cx="6717432" cy="4608512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ts val="1200"/>
              </a:spcBef>
            </a:pPr>
            <a:r>
              <a:rPr lang="uk-UA" sz="2900" b="0" dirty="0" smtClean="0">
                <a:latin typeface="Cambria" panose="02040503050406030204" pitchFamily="18" charset="0"/>
              </a:rPr>
              <a:t>- Перехід </a:t>
            </a:r>
            <a:r>
              <a:rPr lang="uk-UA" sz="2900" b="0" dirty="0">
                <a:latin typeface="Cambria" panose="02040503050406030204" pitchFamily="18" charset="0"/>
              </a:rPr>
              <a:t>до оподаткування виведеного капіталу (дивідендів та прирівняних платежів).</a:t>
            </a:r>
            <a:endParaRPr lang="ru-RU" sz="2900" b="0" dirty="0">
              <a:latin typeface="Cambria" panose="02040503050406030204" pitchFamily="18" charset="0"/>
            </a:endParaRPr>
          </a:p>
          <a:p>
            <a:pPr>
              <a:spcBef>
                <a:spcPts val="1200"/>
              </a:spcBef>
            </a:pPr>
            <a:r>
              <a:rPr lang="uk-UA" sz="2900" b="0" dirty="0" smtClean="0">
                <a:latin typeface="Cambria" panose="02040503050406030204" pitchFamily="18" charset="0"/>
              </a:rPr>
              <a:t>- Створення </a:t>
            </a:r>
            <a:r>
              <a:rPr lang="uk-UA" sz="2900" b="0" dirty="0">
                <a:latin typeface="Cambria" panose="02040503050406030204" pitchFamily="18" charset="0"/>
              </a:rPr>
              <a:t>аналітичної служби фінансових розслідувань. Усунення  </a:t>
            </a:r>
            <a:r>
              <a:rPr lang="uk-UA" sz="2900" b="0" dirty="0" smtClean="0">
                <a:latin typeface="Cambria" panose="02040503050406030204" pitchFamily="18" charset="0"/>
              </a:rPr>
              <a:t>дублювання функцій </a:t>
            </a:r>
            <a:r>
              <a:rPr lang="uk-UA" sz="2900" b="0" dirty="0">
                <a:latin typeface="Cambria" panose="02040503050406030204" pitchFamily="18" charset="0"/>
              </a:rPr>
              <a:t>СБУ, МВС, ДФС, прокуратури</a:t>
            </a:r>
            <a:r>
              <a:rPr lang="uk-UA" sz="2900" b="0" dirty="0" smtClean="0">
                <a:latin typeface="Cambria" panose="02040503050406030204" pitchFamily="18" charset="0"/>
              </a:rPr>
              <a:t> щодо </a:t>
            </a:r>
            <a:r>
              <a:rPr lang="uk-UA" sz="2900" b="0" dirty="0">
                <a:latin typeface="Cambria" panose="02040503050406030204" pitchFamily="18" charset="0"/>
              </a:rPr>
              <a:t>розслідуванню економічних </a:t>
            </a:r>
            <a:r>
              <a:rPr lang="uk-UA" sz="2900" b="0" dirty="0" smtClean="0">
                <a:latin typeface="Cambria" panose="02040503050406030204" pitchFamily="18" charset="0"/>
              </a:rPr>
              <a:t>злочинів.</a:t>
            </a:r>
            <a:endParaRPr lang="uk-UA" sz="2900" b="0" dirty="0">
              <a:latin typeface="Cambria" panose="02040503050406030204" pitchFamily="18" charset="0"/>
            </a:endParaRPr>
          </a:p>
          <a:p>
            <a:pPr>
              <a:spcBef>
                <a:spcPts val="1200"/>
              </a:spcBef>
            </a:pPr>
            <a:r>
              <a:rPr lang="uk-UA" sz="2900" b="0" dirty="0" smtClean="0">
                <a:latin typeface="Cambria" panose="02040503050406030204" pitchFamily="18" charset="0"/>
              </a:rPr>
              <a:t>- Створення </a:t>
            </a:r>
            <a:r>
              <a:rPr lang="uk-UA" sz="2900" b="0" dirty="0">
                <a:latin typeface="Cambria" panose="02040503050406030204" pitchFamily="18" charset="0"/>
              </a:rPr>
              <a:t>єдиного дата-центру, що консолідує всі </a:t>
            </a:r>
            <a:r>
              <a:rPr lang="uk-UA" sz="2900" b="0" dirty="0" smtClean="0">
                <a:latin typeface="Cambria" panose="02040503050406030204" pitchFamily="18" charset="0"/>
              </a:rPr>
              <a:t>державні інформаційні </a:t>
            </a:r>
            <a:r>
              <a:rPr lang="uk-UA" sz="2900" b="0" dirty="0">
                <a:latin typeface="Cambria" panose="02040503050406030204" pitchFamily="18" charset="0"/>
              </a:rPr>
              <a:t>ресурси та бази даних контролюючих органів під адмініструванням Міністерства фінансів </a:t>
            </a:r>
            <a:r>
              <a:rPr lang="uk-UA" sz="2900" b="0" dirty="0" smtClean="0">
                <a:latin typeface="Cambria" panose="02040503050406030204" pitchFamily="18" charset="0"/>
              </a:rPr>
              <a:t>України;</a:t>
            </a:r>
            <a:endParaRPr lang="uk-UA" sz="2900" b="0" dirty="0">
              <a:latin typeface="Cambria" panose="02040503050406030204" pitchFamily="18" charset="0"/>
            </a:endParaRPr>
          </a:p>
          <a:p>
            <a:pPr lvl="0">
              <a:spcBef>
                <a:spcPts val="1200"/>
              </a:spcBef>
            </a:pPr>
            <a:r>
              <a:rPr lang="uk-UA" sz="2900" b="0" dirty="0" smtClean="0">
                <a:latin typeface="Cambria" panose="02040503050406030204" pitchFamily="18" charset="0"/>
              </a:rPr>
              <a:t>- Дерегуляція державного контролю шляхом передачі частини функцій </a:t>
            </a:r>
            <a:r>
              <a:rPr lang="uk-UA" sz="2900" b="0" dirty="0" err="1" smtClean="0">
                <a:latin typeface="Cambria" panose="02040503050406030204" pitchFamily="18" charset="0"/>
              </a:rPr>
              <a:t>саморегулярним</a:t>
            </a:r>
            <a:r>
              <a:rPr lang="uk-UA" sz="2900" b="0" dirty="0" smtClean="0">
                <a:latin typeface="Cambria" panose="02040503050406030204" pitchFamily="18" charset="0"/>
              </a:rPr>
              <a:t> організаціям</a:t>
            </a:r>
            <a:endParaRPr lang="ru-RU" sz="2900" b="0" dirty="0" smtClean="0">
              <a:latin typeface="Cambria" panose="02040503050406030204" pitchFamily="18" charset="0"/>
            </a:endParaRPr>
          </a:p>
          <a:p>
            <a:endParaRPr lang="uk-UA" sz="2400" b="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41035" y="5877272"/>
            <a:ext cx="5864756" cy="12755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600" dirty="0">
                <a:latin typeface="Cambria" panose="02040503050406030204" pitchFamily="18" charset="0"/>
              </a:rPr>
              <a:t>Економічні реформи: порядок денний-2017, пріоритети бізнесу</a:t>
            </a:r>
            <a:endParaRPr lang="uk-UA" sz="2600" dirty="0">
              <a:latin typeface="Cambria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940" y="-22511"/>
            <a:ext cx="2400000" cy="1092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04802" y="529492"/>
            <a:ext cx="59046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50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/>
          <p:nvPr/>
        </p:nvSpPr>
        <p:spPr>
          <a:xfrm>
            <a:off x="0" y="-10568"/>
            <a:ext cx="9144000" cy="1080120"/>
          </a:xfrm>
          <a:prstGeom prst="rect">
            <a:avLst/>
          </a:prstGeom>
          <a:solidFill>
            <a:srgbClr val="9900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3906" y="196504"/>
            <a:ext cx="6768752" cy="65403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2. Спрощення адміністрування</a:t>
            </a:r>
            <a:r>
              <a:rPr lang="uk-UA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  <a:br>
              <a:rPr lang="uk-UA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Ліквідація </a:t>
            </a:r>
            <a:r>
              <a:rPr lang="uk-UA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неконкурентних переваг</a:t>
            </a:r>
            <a:endParaRPr lang="uk-UA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412777"/>
            <a:ext cx="6984776" cy="4392488"/>
          </a:xfrm>
        </p:spPr>
        <p:txBody>
          <a:bodyPr>
            <a:noAutofit/>
          </a:bodyPr>
          <a:lstStyle/>
          <a:p>
            <a:r>
              <a:rPr lang="uk-UA" sz="2400" b="0" dirty="0" smtClean="0">
                <a:latin typeface="Cambria" panose="02040503050406030204" pitchFamily="18" charset="0"/>
              </a:rPr>
              <a:t>- Лібералізація та демонополізація ринку РРО. </a:t>
            </a:r>
          </a:p>
          <a:p>
            <a:r>
              <a:rPr lang="uk-UA" sz="2400" b="0" dirty="0" smtClean="0">
                <a:latin typeface="Cambria" panose="02040503050406030204" pitchFamily="18" charset="0"/>
              </a:rPr>
              <a:t>- Модифікація наявного податку на майно з метою зменшити його </a:t>
            </a:r>
            <a:r>
              <a:rPr lang="uk-UA" sz="2400" b="0" dirty="0" err="1" smtClean="0">
                <a:latin typeface="Cambria" panose="02040503050406030204" pitchFamily="18" charset="0"/>
              </a:rPr>
              <a:t>дискреційність</a:t>
            </a:r>
            <a:r>
              <a:rPr lang="uk-UA" sz="2400" b="0" dirty="0" smtClean="0">
                <a:latin typeface="Cambria" panose="02040503050406030204" pitchFamily="18" charset="0"/>
              </a:rPr>
              <a:t> та зробити його більш справедливим</a:t>
            </a:r>
          </a:p>
          <a:p>
            <a:r>
              <a:rPr lang="uk-UA" sz="2400" b="0" dirty="0" smtClean="0">
                <a:latin typeface="Cambria" panose="02040503050406030204" pitchFamily="18" charset="0"/>
              </a:rPr>
              <a:t>- Унеможливлення зловживань спрощеною системою оподаткування з боку великого бізнесу. </a:t>
            </a:r>
          </a:p>
          <a:p>
            <a:r>
              <a:rPr lang="uk-UA" sz="2400" b="0" dirty="0" smtClean="0">
                <a:latin typeface="Cambria" panose="02040503050406030204" pitchFamily="18" charset="0"/>
              </a:rPr>
              <a:t>- Збереження спрощеної системи оподаткування для малого і середнього бізнесу.</a:t>
            </a:r>
            <a:endParaRPr lang="en-US" sz="2400" b="0" dirty="0" smtClean="0">
              <a:latin typeface="Cambria" panose="0204050305040603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41035" y="5877272"/>
            <a:ext cx="5864756" cy="12755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600" dirty="0">
                <a:latin typeface="Cambria" panose="02040503050406030204" pitchFamily="18" charset="0"/>
              </a:rPr>
              <a:t>Економічні реформи: порядок денний-2017, пріоритети бізнесу</a:t>
            </a:r>
            <a:endParaRPr lang="uk-UA" sz="2600" dirty="0">
              <a:latin typeface="Cambria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940" y="-22511"/>
            <a:ext cx="2400000" cy="1092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04802" y="529492"/>
            <a:ext cx="59046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61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614" y="1183524"/>
            <a:ext cx="6559373" cy="3696524"/>
          </a:xfrm>
        </p:spPr>
        <p:txBody>
          <a:bodyPr>
            <a:noAutofit/>
          </a:bodyPr>
          <a:lstStyle/>
          <a:p>
            <a:r>
              <a:rPr lang="uk-UA" sz="2600" b="0" dirty="0" smtClean="0">
                <a:latin typeface="Cambria" panose="02040503050406030204" pitchFamily="18" charset="0"/>
              </a:rPr>
              <a:t>- Виявлення </a:t>
            </a:r>
            <a:r>
              <a:rPr lang="uk-UA" sz="2600" b="0" dirty="0">
                <a:latin typeface="Cambria" panose="02040503050406030204" pitchFamily="18" charset="0"/>
              </a:rPr>
              <a:t>ризикових категорій платників, які у великих масштабах ухиляються від сплати податків при розмитненні та реалізації товарів. Усунення зловживань</a:t>
            </a:r>
            <a:endParaRPr lang="uk-UA" sz="2600" b="0" dirty="0"/>
          </a:p>
          <a:p>
            <a:r>
              <a:rPr lang="uk-UA" sz="2600" b="0" dirty="0" smtClean="0">
                <a:latin typeface="Cambria" panose="02040503050406030204" pitchFamily="18" charset="0"/>
              </a:rPr>
              <a:t>- Заохочення </a:t>
            </a:r>
            <a:r>
              <a:rPr lang="uk-UA" sz="2600" b="0" dirty="0">
                <a:latin typeface="Cambria" panose="02040503050406030204" pitchFamily="18" charset="0"/>
              </a:rPr>
              <a:t>добровільного використання РРО малим та середнім бізнесом. </a:t>
            </a:r>
            <a:endParaRPr lang="uk-UA" sz="2600" b="0" dirty="0" smtClean="0">
              <a:latin typeface="Cambria" panose="02040503050406030204" pitchFamily="18" charset="0"/>
            </a:endParaRPr>
          </a:p>
          <a:p>
            <a:r>
              <a:rPr lang="uk-UA" sz="2600" b="0" dirty="0" smtClean="0">
                <a:latin typeface="Cambria" panose="02040503050406030204" pitchFamily="18" charset="0"/>
              </a:rPr>
              <a:t>- Заохочення споживачів до </a:t>
            </a:r>
            <a:r>
              <a:rPr lang="uk-UA" sz="2600" b="0" dirty="0">
                <a:latin typeface="Cambria" panose="02040503050406030204" pitchFamily="18" charset="0"/>
              </a:rPr>
              <a:t>отримання фіскальних чеків (лотереї та кешбеки для покупців).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341035" y="5877272"/>
            <a:ext cx="5864756" cy="12755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600" dirty="0">
                <a:latin typeface="Cambria" panose="02040503050406030204" pitchFamily="18" charset="0"/>
              </a:rPr>
              <a:t>Економічні реформи: порядок денний-2017, пріоритети бізнесу</a:t>
            </a:r>
            <a:endParaRPr lang="uk-UA" sz="2600" dirty="0">
              <a:latin typeface="Cambria" panose="02040503050406030204" pitchFamily="18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0" y="-10568"/>
            <a:ext cx="9144000" cy="1080120"/>
          </a:xfrm>
          <a:prstGeom prst="rect">
            <a:avLst/>
          </a:prstGeom>
          <a:solidFill>
            <a:srgbClr val="9900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223906" y="196504"/>
            <a:ext cx="6768752" cy="654032"/>
          </a:xfrm>
        </p:spPr>
        <p:txBody>
          <a:bodyPr>
            <a:noAutofit/>
          </a:bodyPr>
          <a:lstStyle/>
          <a:p>
            <a:pPr algn="ctr"/>
            <a:r>
              <a:rPr lang="uk-UA" sz="23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uk-UA" sz="2300" b="1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Спрощення адміністрування</a:t>
            </a:r>
            <a:r>
              <a:rPr lang="uk-UA" sz="2300" b="1" dirty="0">
                <a:solidFill>
                  <a:schemeClr val="accent6"/>
                </a:solidFill>
                <a:latin typeface="Cambria" panose="02040503050406030204" pitchFamily="18" charset="0"/>
              </a:rPr>
              <a:t>. </a:t>
            </a:r>
            <a:br>
              <a:rPr lang="uk-UA" sz="2300" b="1" dirty="0">
                <a:solidFill>
                  <a:schemeClr val="accent6"/>
                </a:solidFill>
                <a:latin typeface="Cambria" panose="02040503050406030204" pitchFamily="18" charset="0"/>
              </a:rPr>
            </a:br>
            <a:r>
              <a:rPr lang="uk-UA" sz="2300" b="1" dirty="0">
                <a:solidFill>
                  <a:schemeClr val="accent6"/>
                </a:solidFill>
                <a:latin typeface="Cambria" panose="02040503050406030204" pitchFamily="18" charset="0"/>
              </a:rPr>
              <a:t>Ліквідація корупційних можливостей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940" y="-22511"/>
            <a:ext cx="2400000" cy="1092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04802" y="529492"/>
            <a:ext cx="59046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61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/>
          <p:nvPr/>
        </p:nvSpPr>
        <p:spPr>
          <a:xfrm>
            <a:off x="0" y="0"/>
            <a:ext cx="9144000" cy="1080120"/>
          </a:xfrm>
          <a:prstGeom prst="rect">
            <a:avLst/>
          </a:prstGeom>
          <a:solidFill>
            <a:srgbClr val="9900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9229"/>
            <a:ext cx="6876256" cy="98166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3. Бюджетна політика та податкове навантаження</a:t>
            </a:r>
            <a:endParaRPr lang="ru-RU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781913"/>
            <a:ext cx="6717432" cy="3672407"/>
          </a:xfrm>
          <a:noFill/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uk-UA" sz="2800" b="0" dirty="0" smtClean="0">
                <a:latin typeface="Cambria" panose="02040503050406030204" pitchFamily="18" charset="0"/>
              </a:rPr>
              <a:t>- Зменшення ставок податків через детінізацію економіки та оптимізацію державних витрат</a:t>
            </a:r>
            <a:endParaRPr lang="uk-UA" sz="2800" b="0" dirty="0">
              <a:latin typeface="Cambria" panose="02040503050406030204" pitchFamily="18" charset="0"/>
            </a:endParaRPr>
          </a:p>
          <a:p>
            <a:pPr lvl="0">
              <a:spcBef>
                <a:spcPts val="1200"/>
              </a:spcBef>
            </a:pPr>
            <a:r>
              <a:rPr lang="uk-UA" sz="2800" b="0" dirty="0" smtClean="0">
                <a:latin typeface="Cambria" panose="02040503050406030204" pitchFamily="18" charset="0"/>
              </a:rPr>
              <a:t>- Оптимізація </a:t>
            </a:r>
            <a:r>
              <a:rPr lang="uk-UA" sz="2800" b="0" dirty="0">
                <a:latin typeface="Cambria" panose="02040503050406030204" pitchFamily="18" charset="0"/>
              </a:rPr>
              <a:t>структури та розміру видатків Державного </a:t>
            </a:r>
            <a:r>
              <a:rPr lang="uk-UA" sz="2800" b="0" dirty="0" smtClean="0">
                <a:latin typeface="Cambria" panose="02040503050406030204" pitchFamily="18" charset="0"/>
              </a:rPr>
              <a:t>бюджету</a:t>
            </a:r>
            <a:endParaRPr lang="ru-RU" sz="2800" b="0" dirty="0">
              <a:latin typeface="Cambria" panose="02040503050406030204" pitchFamily="18" charset="0"/>
            </a:endParaRPr>
          </a:p>
          <a:p>
            <a:pPr lvl="0">
              <a:spcBef>
                <a:spcPts val="1200"/>
              </a:spcBef>
            </a:pPr>
            <a:r>
              <a:rPr lang="uk-UA" sz="2800" b="0" dirty="0" smtClean="0">
                <a:latin typeface="Cambria" panose="02040503050406030204" pitchFamily="18" charset="0"/>
              </a:rPr>
              <a:t>- Зменшення </a:t>
            </a:r>
            <a:r>
              <a:rPr lang="uk-UA" sz="2800" b="0" dirty="0">
                <a:latin typeface="Cambria" panose="02040503050406030204" pitchFamily="18" charset="0"/>
              </a:rPr>
              <a:t>навантаження на фонд </a:t>
            </a:r>
            <a:r>
              <a:rPr lang="uk-UA" sz="2800" b="0" dirty="0" smtClean="0">
                <a:latin typeface="Cambria" panose="02040503050406030204" pitchFamily="18" charset="0"/>
              </a:rPr>
              <a:t>оплати праці</a:t>
            </a:r>
            <a:endParaRPr lang="ru-RU" sz="2800" b="0" dirty="0">
              <a:latin typeface="Cambria" panose="0204050305040603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41035" y="5877272"/>
            <a:ext cx="5864756" cy="12755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600" dirty="0">
                <a:latin typeface="Cambria" panose="02040503050406030204" pitchFamily="18" charset="0"/>
              </a:rPr>
              <a:t>Економічні реформи: порядок денний-2017, пріоритети бізнесу</a:t>
            </a:r>
            <a:endParaRPr lang="uk-UA" sz="2600" dirty="0">
              <a:latin typeface="Cambria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940" y="-22511"/>
            <a:ext cx="2400000" cy="1092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04802" y="529492"/>
            <a:ext cx="59046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99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10">
      <a:dk1>
        <a:sysClr val="windowText" lastClr="000000"/>
      </a:dk1>
      <a:lt1>
        <a:sysClr val="window" lastClr="FFFFFF"/>
      </a:lt1>
      <a:dk2>
        <a:srgbClr val="9933FF"/>
      </a:dk2>
      <a:lt2>
        <a:srgbClr val="C6E7FC"/>
      </a:lt2>
      <a:accent1>
        <a:srgbClr val="31AE50"/>
      </a:accent1>
      <a:accent2>
        <a:srgbClr val="9933FF"/>
      </a:accent2>
      <a:accent3>
        <a:srgbClr val="00FFFF"/>
      </a:accent3>
      <a:accent4>
        <a:srgbClr val="A5D028"/>
      </a:accent4>
      <a:accent5>
        <a:srgbClr val="F5C040"/>
      </a:accent5>
      <a:accent6>
        <a:srgbClr val="FFFFFF"/>
      </a:accent6>
      <a:hlink>
        <a:srgbClr val="7030A0"/>
      </a:hlink>
      <a:folHlink>
        <a:srgbClr val="66CC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7874</TotalTime>
  <Words>610</Words>
  <Application>Microsoft Office PowerPoint</Application>
  <PresentationFormat>Экран (4:3)</PresentationFormat>
  <Paragraphs>74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Angles</vt:lpstr>
      <vt:lpstr>Слайд 1</vt:lpstr>
      <vt:lpstr>   </vt:lpstr>
      <vt:lpstr>Мета:</vt:lpstr>
      <vt:lpstr>Бар'єри для економічного зростання України</vt:lpstr>
      <vt:lpstr>Бізнес та експерти пропонують:</vt:lpstr>
      <vt:lpstr>1. Зменшення дискреції та корупційних можливостей</vt:lpstr>
      <vt:lpstr>2. Спрощення адміністрування.  Ліквідація неконкурентних переваг</vt:lpstr>
      <vt:lpstr>2. Спрощення адміністрування.  Ліквідація корупційних можливостей</vt:lpstr>
      <vt:lpstr>3. Бюджетна політика та податкове навантаження</vt:lpstr>
      <vt:lpstr>4. Дерегуляція та демонополізація</vt:lpstr>
      <vt:lpstr>5. Валютна лібералізація </vt:lpstr>
      <vt:lpstr>6. Реформа митниці</vt:lpstr>
      <vt:lpstr>Слайд 13</vt:lpstr>
      <vt:lpstr>Контроль за  результатами – кожні півроку    </vt:lpstr>
      <vt:lpstr>27 тис підприємств – в трьох коаліціях </vt:lpstr>
      <vt:lpstr>Дякуємо партнерам!    </vt:lpstr>
    </vt:vector>
  </TitlesOfParts>
  <Company>KM Partners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Титульний лист</dc:title>
  <dc:creator>Olena Kolesnyk</dc:creator>
  <cp:lastModifiedBy>Gesha</cp:lastModifiedBy>
  <cp:revision>637</cp:revision>
  <cp:lastPrinted>2014-10-06T14:53:55Z</cp:lastPrinted>
  <dcterms:created xsi:type="dcterms:W3CDTF">2012-11-14T14:11:54Z</dcterms:created>
  <dcterms:modified xsi:type="dcterms:W3CDTF">2017-03-12T05:17:34Z</dcterms:modified>
</cp:coreProperties>
</file>