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6" r:id="rId2"/>
    <p:sldId id="265" r:id="rId3"/>
    <p:sldId id="258" r:id="rId4"/>
    <p:sldId id="261" r:id="rId5"/>
    <p:sldId id="262" r:id="rId6"/>
    <p:sldId id="263" r:id="rId7"/>
    <p:sldId id="264" r:id="rId8"/>
    <p:sldId id="259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озділ за промовчанням" id="{7F552966-A375-48A5-8ADB-C65FA85217D9}">
          <p14:sldIdLst>
            <p14:sldId id="266"/>
            <p14:sldId id="265"/>
            <p14:sldId id="258"/>
            <p14:sldId id="261"/>
            <p14:sldId id="262"/>
            <p14:sldId id="263"/>
            <p14:sldId id="264"/>
            <p14:sldId id="259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2148726231561943"/>
          <c:y val="4.7425605258667333E-2"/>
          <c:w val="0.83436292231050024"/>
          <c:h val="0.75300372608171762"/>
        </c:manualLayout>
      </c:layout>
      <c:barChart>
        <c:barDir val="col"/>
        <c:grouping val="clustered"/>
        <c:ser>
          <c:idx val="0"/>
          <c:order val="0"/>
          <c:tx>
            <c:strRef>
              <c:f>Аркуш1!$B$1</c:f>
              <c:strCache>
                <c:ptCount val="1"/>
                <c:pt idx="0">
                  <c:v>Ставка ПДВ при придбанні</c:v>
                </c:pt>
              </c:strCache>
            </c:strRef>
          </c:tx>
          <c:dLbls>
            <c:numFmt formatCode="0%" sourceLinked="0"/>
            <c:spPr>
              <a:noFill/>
              <a:ln>
                <a:noFill/>
              </a:ln>
              <a:effectLst/>
            </c:sp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Аркуш1!$A$2:$A$4</c:f>
              <c:strCache>
                <c:ptCount val="3"/>
                <c:pt idx="0">
                  <c:v>Зараз</c:v>
                </c:pt>
                <c:pt idx="1">
                  <c:v>Між платниками ПДВ</c:v>
                </c:pt>
                <c:pt idx="2">
                  <c:v>З неплатником ПДВ</c:v>
                </c:pt>
              </c:strCache>
            </c:strRef>
          </c:cat>
          <c:val>
            <c:numRef>
              <c:f>Аркуш1!$B$2:$B$4</c:f>
              <c:numCache>
                <c:formatCode>General</c:formatCode>
                <c:ptCount val="3"/>
                <c:pt idx="0">
                  <c:v>0.2</c:v>
                </c:pt>
                <c:pt idx="1">
                  <c:v>0.1</c:v>
                </c:pt>
                <c:pt idx="2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663-43D3-8E4C-C6CC1F901660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Ставка ПДВ  при реалізації</c:v>
                </c:pt>
              </c:strCache>
            </c:strRef>
          </c:tx>
          <c:dLbls>
            <c:numFmt formatCode="0%" sourceLinked="0"/>
            <c:spPr>
              <a:noFill/>
              <a:ln>
                <a:noFill/>
              </a:ln>
              <a:effectLst/>
            </c:sp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Аркуш1!$A$2:$A$4</c:f>
              <c:strCache>
                <c:ptCount val="3"/>
                <c:pt idx="0">
                  <c:v>Зараз</c:v>
                </c:pt>
                <c:pt idx="1">
                  <c:v>Між платниками ПДВ</c:v>
                </c:pt>
                <c:pt idx="2">
                  <c:v>З неплатником ПДВ</c:v>
                </c:pt>
              </c:strCache>
            </c:strRef>
          </c:cat>
          <c:val>
            <c:numRef>
              <c:f>Аркуш1!$C$2:$C$4</c:f>
              <c:numCache>
                <c:formatCode>General</c:formatCode>
                <c:ptCount val="3"/>
                <c:pt idx="0">
                  <c:v>0.2</c:v>
                </c:pt>
                <c:pt idx="1">
                  <c:v>0.1</c:v>
                </c:pt>
                <c:pt idx="2">
                  <c:v>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663-43D3-8E4C-C6CC1F901660}"/>
            </c:ext>
          </c:extLst>
        </c:ser>
        <c:axId val="79937920"/>
        <c:axId val="79939456"/>
      </c:barChart>
      <c:catAx>
        <c:axId val="79937920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79939456"/>
        <c:crosses val="autoZero"/>
        <c:auto val="1"/>
        <c:lblAlgn val="ctr"/>
        <c:lblOffset val="100"/>
      </c:catAx>
      <c:valAx>
        <c:axId val="79939456"/>
        <c:scaling>
          <c:orientation val="minMax"/>
          <c:max val="0.2"/>
          <c:min val="0"/>
        </c:scaling>
        <c:axPos val="l"/>
        <c:majorGridlines/>
        <c:numFmt formatCode="0%" sourceLinked="0"/>
        <c:tickLblPos val="nextTo"/>
        <c:crossAx val="79937920"/>
        <c:crosses val="autoZero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11300354532878849"/>
          <c:y val="0.92215074393443452"/>
          <c:w val="0.83560651569687971"/>
          <c:h val="7.2422508610154424E-2"/>
        </c:manualLayout>
      </c:layout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0.46903</cdr:x>
      <cdr:y>0.04275</cdr:y>
    </cdr:from>
    <cdr:to>
      <cdr:x>0.52212</cdr:x>
      <cdr:y>0.40679</cdr:y>
    </cdr:to>
    <cdr:sp macro="" textlink="">
      <cdr:nvSpPr>
        <cdr:cNvPr id="2" name="Стрілка вниз 1"/>
        <cdr:cNvSpPr/>
      </cdr:nvSpPr>
      <cdr:spPr>
        <a:xfrm xmlns:a="http://schemas.openxmlformats.org/drawingml/2006/main">
          <a:off x="3816424" y="189197"/>
          <a:ext cx="432048" cy="1611004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0">
          <a:schemeClr val="accent6"/>
        </a:lnRef>
        <a:fillRef xmlns:a="http://schemas.openxmlformats.org/drawingml/2006/main" idx="3">
          <a:schemeClr val="accent6"/>
        </a:fillRef>
        <a:effectRef xmlns:a="http://schemas.openxmlformats.org/drawingml/2006/main" idx="3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uk-UA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cdr:txBody>
    </cdr:sp>
  </cdr:relSizeAnchor>
  <cdr:relSizeAnchor xmlns:cdr="http://schemas.openxmlformats.org/drawingml/2006/chartDrawing">
    <cdr:from>
      <cdr:x>0.74336</cdr:x>
      <cdr:y>0.04275</cdr:y>
    </cdr:from>
    <cdr:to>
      <cdr:x>0.79646</cdr:x>
      <cdr:y>0.40679</cdr:y>
    </cdr:to>
    <cdr:sp macro="" textlink="">
      <cdr:nvSpPr>
        <cdr:cNvPr id="3" name="Стрілка вниз 2"/>
        <cdr:cNvSpPr/>
      </cdr:nvSpPr>
      <cdr:spPr>
        <a:xfrm xmlns:a="http://schemas.openxmlformats.org/drawingml/2006/main">
          <a:off x="6048672" y="189197"/>
          <a:ext cx="432048" cy="1611004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0">
          <a:schemeClr val="accent6"/>
        </a:lnRef>
        <a:fillRef xmlns:a="http://schemas.openxmlformats.org/drawingml/2006/main" idx="3">
          <a:schemeClr val="accent6"/>
        </a:fillRef>
        <a:effectRef xmlns:a="http://schemas.openxmlformats.org/drawingml/2006/main" idx="3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uk-UA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cdr:txBody>
    </cdr:sp>
  </cdr:relSizeAnchor>
  <cdr:relSizeAnchor xmlns:cdr="http://schemas.openxmlformats.org/drawingml/2006/chartDrawing">
    <cdr:from>
      <cdr:x>0.54867</cdr:x>
      <cdr:y>0.04275</cdr:y>
    </cdr:from>
    <cdr:to>
      <cdr:x>0.60177</cdr:x>
      <cdr:y>0.40679</cdr:y>
    </cdr:to>
    <cdr:sp macro="" textlink="">
      <cdr:nvSpPr>
        <cdr:cNvPr id="4" name="Стрілка вниз 3"/>
        <cdr:cNvSpPr/>
      </cdr:nvSpPr>
      <cdr:spPr>
        <a:xfrm xmlns:a="http://schemas.openxmlformats.org/drawingml/2006/main">
          <a:off x="4464496" y="189197"/>
          <a:ext cx="432048" cy="1611004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0">
          <a:schemeClr val="accent6"/>
        </a:lnRef>
        <a:fillRef xmlns:a="http://schemas.openxmlformats.org/drawingml/2006/main" idx="3">
          <a:schemeClr val="accent6"/>
        </a:fillRef>
        <a:effectRef xmlns:a="http://schemas.openxmlformats.org/drawingml/2006/main" idx="3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uk-UA" b="1" cap="none" spc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462A8F5-FAC7-47AD-A190-69A2E8E4022C}" type="datetimeFigureOut">
              <a:rPr lang="uk-UA" smtClean="0"/>
              <a:pPr/>
              <a:t>01.06.2017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43A40C3-2A5C-4CB4-9F95-041B651195AF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1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wmf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5400" dirty="0" smtClean="0"/>
              <a:t>КОНЦЕПЦІЯ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ПДВ 10/20</a:t>
            </a: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>
                  <a:alpha val="99608"/>
                </a:srgbClr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98658" y="6165304"/>
            <a:ext cx="1392585" cy="591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113612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12511" cy="1052736"/>
          </a:xfrm>
        </p:spPr>
        <p:txBody>
          <a:bodyPr/>
          <a:lstStyle/>
          <a:p>
            <a:r>
              <a:rPr lang="uk-UA" dirty="0" smtClean="0"/>
              <a:t>Суть концепції</a:t>
            </a:r>
            <a:endParaRPr lang="uk-UA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450752372"/>
              </p:ext>
            </p:extLst>
          </p:nvPr>
        </p:nvGraphicFramePr>
        <p:xfrm>
          <a:off x="611560" y="1268760"/>
          <a:ext cx="813690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>
                  <a:alpha val="99608"/>
                </a:srgbClr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49140" y="6296275"/>
            <a:ext cx="1392585" cy="591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413136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8858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Варіант № 1</a:t>
            </a:r>
            <a:br>
              <a:rPr lang="uk-UA" b="1" dirty="0" smtClean="0"/>
            </a:br>
            <a:r>
              <a:rPr lang="uk-UA" sz="2200" dirty="0" smtClean="0"/>
              <a:t>для вітчизняних виробників</a:t>
            </a:r>
            <a:endParaRPr lang="uk-UA" sz="3100" dirty="0"/>
          </a:p>
        </p:txBody>
      </p:sp>
      <p:grpSp>
        <p:nvGrpSpPr>
          <p:cNvPr id="4" name="Групувати 3"/>
          <p:cNvGrpSpPr/>
          <p:nvPr/>
        </p:nvGrpSpPr>
        <p:grpSpPr>
          <a:xfrm>
            <a:off x="172220" y="2638006"/>
            <a:ext cx="8603745" cy="1723171"/>
            <a:chOff x="172220" y="3429000"/>
            <a:chExt cx="8603745" cy="1723171"/>
          </a:xfrm>
        </p:grpSpPr>
        <p:pic>
          <p:nvPicPr>
            <p:cNvPr id="5" name="Рисунок 4" descr="C:\Users\Admin\AppData\Local\Microsoft\Windows\Temporary Internet Files\Content.IE5\ISGOUTP3\MC900030029[1].wmf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3209" y="3575157"/>
              <a:ext cx="1047750" cy="60769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Рисунок 5" descr="C:\Users\Admin\AppData\Local\Microsoft\Windows\Temporary Internet Files\Content.IE5\W78AEL8G\MC900383614[1].wmf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8240" y="3499592"/>
              <a:ext cx="847725" cy="7334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Рисунок 6" descr="C:\Users\Admin\AppData\Local\Microsoft\Windows\Temporary Internet Files\Content.IE5\CPWSVCWX\MC900150783[1].wmf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9646" y="3479907"/>
              <a:ext cx="885825" cy="7334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Рисунок 7" descr="C:\Users\Admin\AppData\Local\Microsoft\Windows\Temporary Internet Files\Content.IE5\EL84UVBJ\MC900036428[1].wmf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595" y="3594207"/>
              <a:ext cx="987425" cy="571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Рисунок 8" descr="C:\Users\Admin\AppData\Local\Microsoft\Windows\Temporary Internet Files\Content.IE5\V26V25N6\MC900089242[1].wmf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1544" y="3429000"/>
              <a:ext cx="851535" cy="781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Поле 11"/>
            <p:cNvSpPr txBox="1"/>
            <p:nvPr/>
          </p:nvSpPr>
          <p:spPr>
            <a:xfrm>
              <a:off x="172220" y="4233017"/>
              <a:ext cx="1504950" cy="897036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Видобування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Вартість 20 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ПК – 0 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ПЗ – </a:t>
              </a:r>
              <a:r>
                <a:rPr lang="uk-UA" sz="1200" b="1" dirty="0" smtClean="0">
                  <a:effectLst/>
                  <a:latin typeface="Times New Roman"/>
                  <a:ea typeface="Calibri"/>
                  <a:cs typeface="Times New Roman"/>
                </a:rPr>
                <a:t>2 </a:t>
              </a: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1" name="Поле 12"/>
            <p:cNvSpPr txBox="1"/>
            <p:nvPr/>
          </p:nvSpPr>
          <p:spPr>
            <a:xfrm>
              <a:off x="1910071" y="4233016"/>
              <a:ext cx="1504950" cy="897037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 smtClean="0">
                  <a:effectLst/>
                  <a:latin typeface="Times New Roman"/>
                  <a:ea typeface="Calibri"/>
                  <a:cs typeface="Times New Roman"/>
                </a:rPr>
                <a:t>Виробництво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Вартість 30 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200" b="1" dirty="0" smtClean="0">
                  <a:effectLst/>
                  <a:latin typeface="Times New Roman"/>
                  <a:ea typeface="Calibri"/>
                  <a:cs typeface="Times New Roman"/>
                </a:rPr>
                <a:t>2 </a:t>
              </a: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ПЗ – </a:t>
              </a:r>
              <a:r>
                <a:rPr lang="uk-UA" sz="1200" b="1" dirty="0">
                  <a:latin typeface="Times New Roman"/>
                  <a:ea typeface="Calibri"/>
                  <a:cs typeface="Times New Roman"/>
                </a:rPr>
                <a:t>3</a:t>
              </a:r>
              <a:r>
                <a:rPr lang="uk-UA" sz="1200" b="1" dirty="0" smtClean="0">
                  <a:effectLst/>
                  <a:latin typeface="Times New Roman"/>
                  <a:ea typeface="Calibri"/>
                  <a:cs typeface="Times New Roman"/>
                </a:rPr>
                <a:t> </a:t>
              </a: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2" name="Поле 13"/>
            <p:cNvSpPr txBox="1"/>
            <p:nvPr/>
          </p:nvSpPr>
          <p:spPr>
            <a:xfrm>
              <a:off x="3781734" y="4233017"/>
              <a:ext cx="1504950" cy="897036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 smtClean="0">
                  <a:effectLst/>
                  <a:latin typeface="Times New Roman"/>
                  <a:ea typeface="Calibri"/>
                  <a:cs typeface="Times New Roman"/>
                </a:rPr>
                <a:t>Оптова торгівля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Вартість 35 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200" b="1" dirty="0" smtClean="0">
                  <a:effectLst/>
                  <a:latin typeface="Times New Roman"/>
                  <a:ea typeface="Calibri"/>
                  <a:cs typeface="Times New Roman"/>
                </a:rPr>
                <a:t>3 </a:t>
              </a: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ПЗ – </a:t>
              </a:r>
              <a:r>
                <a:rPr lang="uk-UA" sz="1200" b="1" dirty="0" smtClean="0">
                  <a:effectLst/>
                  <a:latin typeface="Times New Roman"/>
                  <a:ea typeface="Calibri"/>
                  <a:cs typeface="Times New Roman"/>
                </a:rPr>
                <a:t>3,5 </a:t>
              </a: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3" name="Поле 14"/>
            <p:cNvSpPr txBox="1"/>
            <p:nvPr/>
          </p:nvSpPr>
          <p:spPr>
            <a:xfrm>
              <a:off x="5661969" y="4255135"/>
              <a:ext cx="1504950" cy="897036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 smtClean="0">
                  <a:effectLst/>
                  <a:latin typeface="Times New Roman"/>
                  <a:ea typeface="Calibri"/>
                  <a:cs typeface="Times New Roman"/>
                </a:rPr>
                <a:t>Роздрібна торгівля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Вартість </a:t>
              </a:r>
              <a:r>
                <a:rPr lang="uk-UA" sz="1200" b="1" dirty="0" smtClean="0">
                  <a:effectLst/>
                  <a:latin typeface="Times New Roman"/>
                  <a:ea typeface="Calibri"/>
                  <a:cs typeface="Times New Roman"/>
                </a:rPr>
                <a:t>40 </a:t>
              </a: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200" b="1" dirty="0" smtClean="0">
                  <a:effectLst/>
                  <a:latin typeface="Times New Roman"/>
                  <a:ea typeface="Calibri"/>
                  <a:cs typeface="Times New Roman"/>
                </a:rPr>
                <a:t>3,5 </a:t>
              </a: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ПЗ – </a:t>
              </a:r>
              <a:r>
                <a:rPr lang="uk-UA" sz="1200" b="1" dirty="0" smtClean="0">
                  <a:effectLst/>
                  <a:latin typeface="Times New Roman"/>
                  <a:ea typeface="Calibri"/>
                  <a:cs typeface="Times New Roman"/>
                </a:rPr>
                <a:t>8 </a:t>
              </a:r>
              <a:r>
                <a:rPr lang="uk-UA" sz="12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4" name="Нашивка 13"/>
            <p:cNvSpPr/>
            <p:nvPr/>
          </p:nvSpPr>
          <p:spPr>
            <a:xfrm>
              <a:off x="1510482" y="3479907"/>
              <a:ext cx="333375" cy="581025"/>
            </a:xfrm>
            <a:prstGeom prst="chevron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  <p:sp>
          <p:nvSpPr>
            <p:cNvPr id="15" name="Нашивка 14"/>
            <p:cNvSpPr/>
            <p:nvPr/>
          </p:nvSpPr>
          <p:spPr>
            <a:xfrm>
              <a:off x="5331769" y="3556105"/>
              <a:ext cx="333375" cy="581025"/>
            </a:xfrm>
            <a:prstGeom prst="chevron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  <p:sp>
          <p:nvSpPr>
            <p:cNvPr id="16" name="Нашивка 15"/>
            <p:cNvSpPr/>
            <p:nvPr/>
          </p:nvSpPr>
          <p:spPr>
            <a:xfrm>
              <a:off x="7489263" y="3555887"/>
              <a:ext cx="333375" cy="581025"/>
            </a:xfrm>
            <a:prstGeom prst="chevron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  <p:sp>
          <p:nvSpPr>
            <p:cNvPr id="17" name="Нашивка 16"/>
            <p:cNvSpPr/>
            <p:nvPr/>
          </p:nvSpPr>
          <p:spPr>
            <a:xfrm>
              <a:off x="3429617" y="3556106"/>
              <a:ext cx="333375" cy="581025"/>
            </a:xfrm>
            <a:prstGeom prst="chevron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</p:grpSp>
      <p:grpSp>
        <p:nvGrpSpPr>
          <p:cNvPr id="18" name="Групувати 17"/>
          <p:cNvGrpSpPr/>
          <p:nvPr/>
        </p:nvGrpSpPr>
        <p:grpSpPr>
          <a:xfrm>
            <a:off x="3032880" y="5290068"/>
            <a:ext cx="1359668" cy="1428654"/>
            <a:chOff x="3716880" y="5290068"/>
            <a:chExt cx="1359668" cy="1428654"/>
          </a:xfrm>
        </p:grpSpPr>
        <p:pic>
          <p:nvPicPr>
            <p:cNvPr id="19" name="Picture 2" descr="C:\Users\Admin\AppData\Local\Microsoft\Windows\Temporary Internet Files\Content.IE5\YJ6RZ8CO\MC900310602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8828" y="5290068"/>
              <a:ext cx="960204" cy="102121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3716880" y="6318612"/>
              <a:ext cx="1359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uk-UA" sz="2000" b="1" spc="50" dirty="0" smtClean="0">
                  <a:ln w="11430"/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БЮДЖЕТ</a:t>
              </a:r>
              <a:endParaRPr lang="uk-UA" b="1" spc="50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1" name="Стрілка кутом 20"/>
          <p:cNvSpPr/>
          <p:nvPr/>
        </p:nvSpPr>
        <p:spPr>
          <a:xfrm rot="10800000">
            <a:off x="4670355" y="4541824"/>
            <a:ext cx="1826955" cy="1623479"/>
          </a:xfrm>
          <a:prstGeom prst="bentArrow">
            <a:avLst>
              <a:gd name="adj1" fmla="val 10111"/>
              <a:gd name="adj2" fmla="val 10986"/>
              <a:gd name="adj3" fmla="val 25909"/>
              <a:gd name="adj4" fmla="val 4375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2" name="Стрілка кутом 21"/>
          <p:cNvSpPr/>
          <p:nvPr/>
        </p:nvSpPr>
        <p:spPr>
          <a:xfrm rot="10800000" flipH="1">
            <a:off x="872307" y="4478328"/>
            <a:ext cx="1826955" cy="1623479"/>
          </a:xfrm>
          <a:prstGeom prst="bentArrow">
            <a:avLst>
              <a:gd name="adj1" fmla="val 10111"/>
              <a:gd name="adj2" fmla="val 10986"/>
              <a:gd name="adj3" fmla="val 25909"/>
              <a:gd name="adj4" fmla="val 4375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67616" y="5186766"/>
            <a:ext cx="1802096" cy="338554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8,0-3,5=4,5 грн.</a:t>
            </a:r>
          </a:p>
        </p:txBody>
      </p:sp>
      <p:sp>
        <p:nvSpPr>
          <p:cNvPr id="24" name="Стрілка кутом 23"/>
          <p:cNvSpPr/>
          <p:nvPr/>
        </p:nvSpPr>
        <p:spPr>
          <a:xfrm rot="10800000">
            <a:off x="4095030" y="4478326"/>
            <a:ext cx="617955" cy="1225312"/>
          </a:xfrm>
          <a:prstGeom prst="bentArrow">
            <a:avLst>
              <a:gd name="adj1" fmla="val 26628"/>
              <a:gd name="adj2" fmla="val 24231"/>
              <a:gd name="adj3" fmla="val 25000"/>
              <a:gd name="adj4" fmla="val 7500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5" name="Стрілка кутом 24"/>
          <p:cNvSpPr/>
          <p:nvPr/>
        </p:nvSpPr>
        <p:spPr>
          <a:xfrm rot="10800000" flipH="1">
            <a:off x="2467050" y="4478328"/>
            <a:ext cx="617955" cy="1225312"/>
          </a:xfrm>
          <a:prstGeom prst="bentArrow">
            <a:avLst>
              <a:gd name="adj1" fmla="val 26628"/>
              <a:gd name="adj2" fmla="val 24231"/>
              <a:gd name="adj3" fmla="val 25000"/>
              <a:gd name="adj4" fmla="val 7500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46152" y="4545907"/>
            <a:ext cx="1904689" cy="584775"/>
          </a:xfrm>
          <a:prstGeom prst="rect">
            <a:avLst/>
          </a:prstGeom>
          <a:solidFill>
            <a:schemeClr val="bg2"/>
          </a:solidFill>
          <a:ln cap="rnd">
            <a:solidFill>
              <a:schemeClr val="tx2"/>
            </a:solidFill>
            <a:prstDash val="dash"/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3,0-2,0=1,0 грн.</a:t>
            </a:r>
          </a:p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(економія 3 грн.)</a:t>
            </a:r>
            <a:endParaRPr lang="uk-UA" sz="1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9255" y="5168898"/>
            <a:ext cx="1904689" cy="584775"/>
          </a:xfrm>
          <a:prstGeom prst="rect">
            <a:avLst/>
          </a:prstGeom>
          <a:solidFill>
            <a:schemeClr val="bg2"/>
          </a:solidFill>
          <a:ln cap="rnd">
            <a:solidFill>
              <a:schemeClr val="tx2"/>
            </a:solidFill>
            <a:prstDash val="dash"/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2,0-0,0=2,0 грн.</a:t>
            </a:r>
          </a:p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(економія 2 грн.)</a:t>
            </a:r>
            <a:endParaRPr lang="uk-UA" sz="1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26956" y="4545907"/>
            <a:ext cx="2100255" cy="584775"/>
          </a:xfrm>
          <a:prstGeom prst="rect">
            <a:avLst/>
          </a:prstGeom>
          <a:solidFill>
            <a:schemeClr val="bg2"/>
          </a:solidFill>
          <a:ln cap="rnd">
            <a:solidFill>
              <a:schemeClr val="tx2"/>
            </a:solidFill>
            <a:prstDash val="dash"/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3,5-3,0=0,5 грн.</a:t>
            </a:r>
          </a:p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(економія 3,5 грн.)</a:t>
            </a:r>
            <a:endParaRPr lang="uk-UA" sz="1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7877" y="1609345"/>
            <a:ext cx="1366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Округлена прямокутна виноска 29"/>
          <p:cNvSpPr/>
          <p:nvPr/>
        </p:nvSpPr>
        <p:spPr>
          <a:xfrm>
            <a:off x="7255704" y="1412776"/>
            <a:ext cx="1678481" cy="1225230"/>
          </a:xfrm>
          <a:prstGeom prst="wedgeRoundRectCallout">
            <a:avLst>
              <a:gd name="adj1" fmla="val -70917"/>
              <a:gd name="adj2" fmla="val 23043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неплатникам ПДВ</a:t>
            </a:r>
            <a:endParaRPr lang="uk-UA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97311" y="5788058"/>
            <a:ext cx="26933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ПК – податковий кредит;</a:t>
            </a:r>
          </a:p>
          <a:p>
            <a:r>
              <a:rPr lang="uk-UA" sz="1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ПЗ – податкове зобов’язання</a:t>
            </a:r>
            <a:endParaRPr lang="uk-UA" sz="1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30224" y="1594794"/>
            <a:ext cx="1366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95032" y="1594794"/>
            <a:ext cx="1366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00839" y="1609345"/>
            <a:ext cx="1366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89463" y="3578898"/>
            <a:ext cx="1410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Округлена прямокутна виноска 35"/>
          <p:cNvSpPr/>
          <p:nvPr/>
        </p:nvSpPr>
        <p:spPr>
          <a:xfrm>
            <a:off x="378595" y="1088584"/>
            <a:ext cx="4953174" cy="360040"/>
          </a:xfrm>
          <a:prstGeom prst="wedgeRoundRectCallout">
            <a:avLst>
              <a:gd name="adj1" fmla="val -38610"/>
              <a:gd name="adj2" fmla="val 107700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платникам ПДВ</a:t>
            </a:r>
            <a:endParaRPr lang="uk-UA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Округлена прямокутна виноска 36"/>
          <p:cNvSpPr/>
          <p:nvPr/>
        </p:nvSpPr>
        <p:spPr>
          <a:xfrm>
            <a:off x="378595" y="980728"/>
            <a:ext cx="4953174" cy="467896"/>
          </a:xfrm>
          <a:prstGeom prst="wedgeRoundRectCallout">
            <a:avLst>
              <a:gd name="adj1" fmla="val 35735"/>
              <a:gd name="adj2" fmla="val 99981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платникам ПДВ</a:t>
            </a:r>
            <a:endParaRPr lang="uk-UA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EFEFE">
                  <a:alpha val="99608"/>
                </a:srgbClr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49140" y="6296275"/>
            <a:ext cx="1392585" cy="591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61696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8858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Варіант № 2</a:t>
            </a:r>
            <a:br>
              <a:rPr lang="uk-UA" b="1" dirty="0" smtClean="0"/>
            </a:br>
            <a:r>
              <a:rPr lang="uk-UA" sz="2200" dirty="0" smtClean="0"/>
              <a:t>для імпортерів</a:t>
            </a:r>
            <a:endParaRPr lang="uk-UA" sz="3100" dirty="0"/>
          </a:p>
        </p:txBody>
      </p:sp>
      <p:grpSp>
        <p:nvGrpSpPr>
          <p:cNvPr id="4" name="Групувати 3"/>
          <p:cNvGrpSpPr/>
          <p:nvPr/>
        </p:nvGrpSpPr>
        <p:grpSpPr>
          <a:xfrm>
            <a:off x="208818" y="2638006"/>
            <a:ext cx="8725367" cy="1911003"/>
            <a:chOff x="208818" y="3429000"/>
            <a:chExt cx="8725367" cy="1911003"/>
          </a:xfrm>
        </p:grpSpPr>
        <p:pic>
          <p:nvPicPr>
            <p:cNvPr id="5" name="Рисунок 4" descr="C:\Users\Admin\AppData\Local\Microsoft\Windows\Temporary Internet Files\Content.IE5\ISGOUTP3\MC900030029[1].wmf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6297" y="3477557"/>
              <a:ext cx="1441367" cy="71984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Рисунок 5" descr="C:\Users\Admin\AppData\Local\Microsoft\Windows\Temporary Internet Files\Content.IE5\W78AEL8G\MC900383614[1].wmf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8240" y="3499592"/>
              <a:ext cx="1005945" cy="10084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Рисунок 8" descr="C:\Users\Admin\AppData\Local\Microsoft\Windows\Temporary Internet Files\Content.IE5\V26V25N6\MC900089242[1].wmf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0840" y="3429000"/>
              <a:ext cx="1366080" cy="781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Поле 12"/>
            <p:cNvSpPr txBox="1"/>
            <p:nvPr/>
          </p:nvSpPr>
          <p:spPr>
            <a:xfrm>
              <a:off x="208818" y="4314794"/>
              <a:ext cx="1986917" cy="1018024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Імпорт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Митна варт. 20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ПЗ – </a:t>
              </a:r>
              <a:r>
                <a:rPr lang="uk-UA" sz="1400" b="1" dirty="0" smtClean="0">
                  <a:latin typeface="Times New Roman"/>
                  <a:ea typeface="Calibri"/>
                  <a:cs typeface="Times New Roman"/>
                </a:rPr>
                <a:t>2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2" name="Поле 13"/>
            <p:cNvSpPr txBox="1"/>
            <p:nvPr/>
          </p:nvSpPr>
          <p:spPr>
            <a:xfrm>
              <a:off x="3361104" y="4321978"/>
              <a:ext cx="1671754" cy="1018025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ОПТ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Вартість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30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2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ПЗ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3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3" name="Поле 14"/>
            <p:cNvSpPr txBox="1"/>
            <p:nvPr/>
          </p:nvSpPr>
          <p:spPr>
            <a:xfrm>
              <a:off x="5639667" y="4267646"/>
              <a:ext cx="1688424" cy="1065171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Роздріб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Вартість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40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3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ПЗ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8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6" name="Нашивка 15"/>
            <p:cNvSpPr/>
            <p:nvPr/>
          </p:nvSpPr>
          <p:spPr>
            <a:xfrm>
              <a:off x="7489263" y="3819525"/>
              <a:ext cx="333375" cy="1011465"/>
            </a:xfrm>
            <a:prstGeom prst="chevron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  <p:sp>
          <p:nvSpPr>
            <p:cNvPr id="17" name="Нашивка 16"/>
            <p:cNvSpPr/>
            <p:nvPr/>
          </p:nvSpPr>
          <p:spPr>
            <a:xfrm>
              <a:off x="2425560" y="4093420"/>
              <a:ext cx="631102" cy="903832"/>
            </a:xfrm>
            <a:prstGeom prst="chevron">
              <a:avLst>
                <a:gd name="adj" fmla="val 656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  <p:sp>
          <p:nvSpPr>
            <p:cNvPr id="40" name="Нашивка 39"/>
            <p:cNvSpPr/>
            <p:nvPr/>
          </p:nvSpPr>
          <p:spPr>
            <a:xfrm>
              <a:off x="5126167" y="4093420"/>
              <a:ext cx="453945" cy="846283"/>
            </a:xfrm>
            <a:prstGeom prst="chevron">
              <a:avLst>
                <a:gd name="adj" fmla="val 656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</p:grpSp>
      <p:grpSp>
        <p:nvGrpSpPr>
          <p:cNvPr id="18" name="Групувати 17"/>
          <p:cNvGrpSpPr/>
          <p:nvPr/>
        </p:nvGrpSpPr>
        <p:grpSpPr>
          <a:xfrm>
            <a:off x="2474612" y="5335339"/>
            <a:ext cx="1359668" cy="1428654"/>
            <a:chOff x="3716880" y="5290068"/>
            <a:chExt cx="1359668" cy="1428654"/>
          </a:xfrm>
        </p:grpSpPr>
        <p:pic>
          <p:nvPicPr>
            <p:cNvPr id="19" name="Picture 2" descr="C:\Users\Admin\AppData\Local\Microsoft\Windows\Temporary Internet Files\Content.IE5\YJ6RZ8CO\MC900310602[1].wm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8828" y="5290068"/>
              <a:ext cx="960204" cy="102121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3716880" y="6318612"/>
              <a:ext cx="1359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uk-UA" sz="2000" b="1" spc="50" dirty="0" smtClean="0">
                  <a:ln w="11430"/>
                  <a:solidFill>
                    <a:schemeClr val="accent1">
                      <a:lumMod val="75000"/>
                    </a:schemeClr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БЮДЖЕТ</a:t>
              </a:r>
              <a:endParaRPr lang="uk-UA" sz="2000" b="1" spc="50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21" name="Стрілка кутом 20"/>
          <p:cNvSpPr/>
          <p:nvPr/>
        </p:nvSpPr>
        <p:spPr>
          <a:xfrm rot="10800000">
            <a:off x="3536764" y="4751318"/>
            <a:ext cx="2947115" cy="1559959"/>
          </a:xfrm>
          <a:prstGeom prst="bentArrow">
            <a:avLst>
              <a:gd name="adj1" fmla="val 10111"/>
              <a:gd name="adj2" fmla="val 10986"/>
              <a:gd name="adj3" fmla="val 18346"/>
              <a:gd name="adj4" fmla="val 4375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29714" y="4824552"/>
            <a:ext cx="2005677" cy="338554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бюджет 5,0 грн.</a:t>
            </a:r>
          </a:p>
        </p:txBody>
      </p:sp>
      <p:sp>
        <p:nvSpPr>
          <p:cNvPr id="24" name="Стрілка кутом 23"/>
          <p:cNvSpPr/>
          <p:nvPr/>
        </p:nvSpPr>
        <p:spPr>
          <a:xfrm rot="10800000">
            <a:off x="3536764" y="4726490"/>
            <a:ext cx="1176220" cy="1119454"/>
          </a:xfrm>
          <a:prstGeom prst="bentArrow">
            <a:avLst>
              <a:gd name="adj1" fmla="val 16597"/>
              <a:gd name="adj2" fmla="val 19216"/>
              <a:gd name="adj3" fmla="val 25000"/>
              <a:gd name="adj4" fmla="val 3362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5" name="Стрілка кутом 24"/>
          <p:cNvSpPr/>
          <p:nvPr/>
        </p:nvSpPr>
        <p:spPr>
          <a:xfrm rot="10800000" flipH="1">
            <a:off x="899593" y="4751319"/>
            <a:ext cx="1728192" cy="1298347"/>
          </a:xfrm>
          <a:prstGeom prst="bentArrow">
            <a:avLst>
              <a:gd name="adj1" fmla="val 16999"/>
              <a:gd name="adj2" fmla="val 14602"/>
              <a:gd name="adj3" fmla="val 25000"/>
              <a:gd name="adj4" fmla="val 49658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7504" y="4894861"/>
            <a:ext cx="2088231" cy="584775"/>
          </a:xfrm>
          <a:prstGeom prst="rect">
            <a:avLst/>
          </a:prstGeom>
          <a:solidFill>
            <a:schemeClr val="bg2"/>
          </a:solidFill>
          <a:ln cap="rnd">
            <a:solidFill>
              <a:schemeClr val="tx2"/>
            </a:solidFill>
            <a:prstDash val="dash"/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бюджет 2,0 грн.</a:t>
            </a:r>
          </a:p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(економія 2,0 грн.)</a:t>
            </a:r>
            <a:endParaRPr lang="uk-UA" sz="1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74602" y="4726490"/>
            <a:ext cx="2005677" cy="584775"/>
          </a:xfrm>
          <a:prstGeom prst="rect">
            <a:avLst/>
          </a:prstGeom>
          <a:solidFill>
            <a:schemeClr val="bg2"/>
          </a:solidFill>
          <a:ln cap="rnd">
            <a:solidFill>
              <a:schemeClr val="tx2"/>
            </a:solidFill>
            <a:prstDash val="dash"/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бюджет 1,0 грн.</a:t>
            </a:r>
          </a:p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(економія 3 грн.)</a:t>
            </a:r>
            <a:endParaRPr lang="uk-UA" sz="1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Округлена прямокутна виноска 29"/>
          <p:cNvSpPr/>
          <p:nvPr/>
        </p:nvSpPr>
        <p:spPr>
          <a:xfrm>
            <a:off x="7255704" y="1412776"/>
            <a:ext cx="1678481" cy="1225230"/>
          </a:xfrm>
          <a:prstGeom prst="wedgeRoundRectCallout">
            <a:avLst>
              <a:gd name="adj1" fmla="val -70917"/>
              <a:gd name="adj2" fmla="val 23043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неплатникам ПДВ</a:t>
            </a:r>
            <a:endParaRPr lang="uk-UA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97311" y="5788058"/>
            <a:ext cx="26933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ПК – податковий кредит;</a:t>
            </a:r>
          </a:p>
          <a:p>
            <a:r>
              <a:rPr lang="uk-UA" sz="1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ПЗ – податкове зобов’язання</a:t>
            </a:r>
            <a:endParaRPr lang="uk-UA" sz="1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8595" y="1628341"/>
            <a:ext cx="1366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13941" y="1594794"/>
            <a:ext cx="1366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00839" y="1609345"/>
            <a:ext cx="1366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56433" y="4148499"/>
            <a:ext cx="1570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Неплатник ПДВ</a:t>
            </a:r>
            <a:endParaRPr lang="uk-UA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Округлена прямокутна виноска 35"/>
          <p:cNvSpPr/>
          <p:nvPr/>
        </p:nvSpPr>
        <p:spPr>
          <a:xfrm>
            <a:off x="378595" y="1088584"/>
            <a:ext cx="4953174" cy="360040"/>
          </a:xfrm>
          <a:prstGeom prst="wedgeRoundRectCallout">
            <a:avLst>
              <a:gd name="adj1" fmla="val -29677"/>
              <a:gd name="adj2" fmla="val 107700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платникам ПДВ</a:t>
            </a:r>
            <a:endParaRPr lang="uk-UA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Округлена прямокутна виноска 36"/>
          <p:cNvSpPr/>
          <p:nvPr/>
        </p:nvSpPr>
        <p:spPr>
          <a:xfrm>
            <a:off x="378595" y="980728"/>
            <a:ext cx="5422244" cy="467896"/>
          </a:xfrm>
          <a:prstGeom prst="wedgeRoundRectCallout">
            <a:avLst>
              <a:gd name="adj1" fmla="val 22621"/>
              <a:gd name="adj2" fmla="val 98802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платникам ПДВ</a:t>
            </a:r>
            <a:endParaRPr lang="uk-UA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Admin\AppData\Local\Microsoft\Windows\Temporary Internet Files\Content.IE5\2ZSI2N8P\MC900434391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25" y="2646225"/>
            <a:ext cx="861619" cy="8775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EFEFE">
                  <a:alpha val="99608"/>
                </a:srgbClr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49140" y="6296275"/>
            <a:ext cx="1392585" cy="591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97163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8858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Варіант № 3</a:t>
            </a:r>
            <a:br>
              <a:rPr lang="uk-UA" b="1" dirty="0" smtClean="0"/>
            </a:br>
            <a:r>
              <a:rPr lang="uk-UA" sz="2200" dirty="0" smtClean="0"/>
              <a:t>для експортерів</a:t>
            </a:r>
            <a:endParaRPr lang="uk-UA" sz="3100" dirty="0"/>
          </a:p>
        </p:txBody>
      </p:sp>
      <p:grpSp>
        <p:nvGrpSpPr>
          <p:cNvPr id="4" name="Групувати 3"/>
          <p:cNvGrpSpPr/>
          <p:nvPr/>
        </p:nvGrpSpPr>
        <p:grpSpPr>
          <a:xfrm>
            <a:off x="208818" y="2686563"/>
            <a:ext cx="5921744" cy="1862446"/>
            <a:chOff x="208818" y="3477557"/>
            <a:chExt cx="5921744" cy="1862446"/>
          </a:xfrm>
        </p:grpSpPr>
        <p:pic>
          <p:nvPicPr>
            <p:cNvPr id="5" name="Рисунок 4" descr="C:\Users\Admin\AppData\Local\Microsoft\Windows\Temporary Internet Files\Content.IE5\ISGOUTP3\MC900030029[1].wmf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6297" y="3477557"/>
              <a:ext cx="1441367" cy="7198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Поле 12"/>
            <p:cNvSpPr txBox="1"/>
            <p:nvPr/>
          </p:nvSpPr>
          <p:spPr>
            <a:xfrm>
              <a:off x="208818" y="4314794"/>
              <a:ext cx="1986917" cy="1018024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Закупка товару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Вартість 20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ПЗ – </a:t>
              </a:r>
              <a:r>
                <a:rPr lang="uk-UA" sz="1400" b="1" dirty="0" smtClean="0">
                  <a:latin typeface="Times New Roman"/>
                  <a:ea typeface="Calibri"/>
                  <a:cs typeface="Times New Roman"/>
                </a:rPr>
                <a:t>2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2" name="Поле 13"/>
            <p:cNvSpPr txBox="1"/>
            <p:nvPr/>
          </p:nvSpPr>
          <p:spPr>
            <a:xfrm>
              <a:off x="3361103" y="4321978"/>
              <a:ext cx="1970665" cy="1018025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Експорт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Вартість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30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2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ПЗ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7" name="Нашивка 16"/>
            <p:cNvSpPr/>
            <p:nvPr/>
          </p:nvSpPr>
          <p:spPr>
            <a:xfrm>
              <a:off x="2425560" y="3632335"/>
              <a:ext cx="659446" cy="1364917"/>
            </a:xfrm>
            <a:prstGeom prst="chevron">
              <a:avLst>
                <a:gd name="adj" fmla="val 656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  <p:sp>
          <p:nvSpPr>
            <p:cNvPr id="40" name="Нашивка 39"/>
            <p:cNvSpPr/>
            <p:nvPr/>
          </p:nvSpPr>
          <p:spPr>
            <a:xfrm>
              <a:off x="5471116" y="3563935"/>
              <a:ext cx="659446" cy="1364917"/>
            </a:xfrm>
            <a:prstGeom prst="chevron">
              <a:avLst>
                <a:gd name="adj" fmla="val 656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</p:grpSp>
      <p:grpSp>
        <p:nvGrpSpPr>
          <p:cNvPr id="18" name="Групувати 17"/>
          <p:cNvGrpSpPr/>
          <p:nvPr/>
        </p:nvGrpSpPr>
        <p:grpSpPr>
          <a:xfrm>
            <a:off x="2474612" y="5335339"/>
            <a:ext cx="1359668" cy="1428654"/>
            <a:chOff x="3716880" y="5290068"/>
            <a:chExt cx="1359668" cy="1428654"/>
          </a:xfrm>
        </p:grpSpPr>
        <p:pic>
          <p:nvPicPr>
            <p:cNvPr id="19" name="Picture 2" descr="C:\Users\Admin\AppData\Local\Microsoft\Windows\Temporary Internet Files\Content.IE5\YJ6RZ8CO\MC900310602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8828" y="5290068"/>
              <a:ext cx="960204" cy="102121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3716880" y="6318612"/>
              <a:ext cx="1359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uk-UA" sz="2000" b="1" spc="50" dirty="0" smtClean="0">
                  <a:ln w="11430"/>
                  <a:solidFill>
                    <a:schemeClr val="accent1">
                      <a:lumMod val="75000"/>
                    </a:schemeClr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БЮДЖЕТ</a:t>
              </a:r>
              <a:endParaRPr lang="uk-UA" sz="2000" b="1" spc="50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24" name="Стрілка кутом 23"/>
          <p:cNvSpPr/>
          <p:nvPr/>
        </p:nvSpPr>
        <p:spPr>
          <a:xfrm rot="5400000" flipH="1">
            <a:off x="3548071" y="4672273"/>
            <a:ext cx="1365981" cy="1119454"/>
          </a:xfrm>
          <a:prstGeom prst="bentArrow">
            <a:avLst>
              <a:gd name="adj1" fmla="val 16597"/>
              <a:gd name="adj2" fmla="val 19216"/>
              <a:gd name="adj3" fmla="val 25000"/>
              <a:gd name="adj4" fmla="val 3362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5" name="Стрілка кутом 24"/>
          <p:cNvSpPr/>
          <p:nvPr/>
        </p:nvSpPr>
        <p:spPr>
          <a:xfrm rot="10800000" flipH="1">
            <a:off x="899593" y="4751319"/>
            <a:ext cx="1728192" cy="1298347"/>
          </a:xfrm>
          <a:prstGeom prst="bentArrow">
            <a:avLst>
              <a:gd name="adj1" fmla="val 16999"/>
              <a:gd name="adj2" fmla="val 14602"/>
              <a:gd name="adj3" fmla="val 25000"/>
              <a:gd name="adj4" fmla="val 49658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7504" y="4894861"/>
            <a:ext cx="2088231" cy="584775"/>
          </a:xfrm>
          <a:prstGeom prst="rect">
            <a:avLst/>
          </a:prstGeom>
          <a:solidFill>
            <a:schemeClr val="bg2"/>
          </a:solidFill>
          <a:ln cap="rnd">
            <a:solidFill>
              <a:schemeClr val="tx2"/>
            </a:solidFill>
            <a:prstDash val="dash"/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бюджет 2,0 грн.</a:t>
            </a:r>
          </a:p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(економія 2,0 грн.)</a:t>
            </a:r>
            <a:endParaRPr lang="uk-UA" sz="1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35391" y="5042951"/>
            <a:ext cx="2561920" cy="584775"/>
          </a:xfrm>
          <a:prstGeom prst="rect">
            <a:avLst/>
          </a:prstGeom>
          <a:solidFill>
            <a:schemeClr val="bg2"/>
          </a:solidFill>
          <a:ln cap="rnd">
            <a:solidFill>
              <a:schemeClr val="tx2"/>
            </a:solidFill>
            <a:prstDash val="dash"/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Відшкодування 2,0 грн.</a:t>
            </a:r>
          </a:p>
          <a:p>
            <a:pPr algn="ctr"/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(економія 2 грн.)</a:t>
            </a:r>
            <a:endParaRPr lang="uk-UA" sz="1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97311" y="5788058"/>
            <a:ext cx="26933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ПК – податковий кредит;</a:t>
            </a:r>
          </a:p>
          <a:p>
            <a:r>
              <a:rPr lang="uk-UA" sz="1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ПЗ – податкове зобов’язання</a:t>
            </a:r>
            <a:endParaRPr lang="uk-UA" sz="1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8595" y="1628341"/>
            <a:ext cx="1366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13941" y="1594794"/>
            <a:ext cx="1366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Округлена прямокутна виноска 35"/>
          <p:cNvSpPr/>
          <p:nvPr/>
        </p:nvSpPr>
        <p:spPr>
          <a:xfrm>
            <a:off x="378595" y="1088584"/>
            <a:ext cx="4953174" cy="360040"/>
          </a:xfrm>
          <a:prstGeom prst="wedgeRoundRectCallout">
            <a:avLst>
              <a:gd name="adj1" fmla="val -29677"/>
              <a:gd name="adj2" fmla="val 107700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платникам ПДВ</a:t>
            </a:r>
            <a:endParaRPr lang="uk-UA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Округлена прямокутна виноска 36"/>
          <p:cNvSpPr/>
          <p:nvPr/>
        </p:nvSpPr>
        <p:spPr>
          <a:xfrm>
            <a:off x="378595" y="908720"/>
            <a:ext cx="5422244" cy="539904"/>
          </a:xfrm>
          <a:prstGeom prst="wedgeRoundRectCallout">
            <a:avLst>
              <a:gd name="adj1" fmla="val 21111"/>
              <a:gd name="adj2" fmla="val 98608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платникам ПДВ</a:t>
            </a:r>
            <a:endParaRPr lang="uk-UA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Admin\AppData\Local\Microsoft\Windows\Temporary Internet Files\Content.IE5\2ZSI2N8P\MC90043439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069" y="2672012"/>
            <a:ext cx="861619" cy="8775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Рисунок 38" descr="C:\Users\Admin\AppData\Local\Microsoft\Windows\Temporary Internet Files\Content.IE5\CPWSVCWX\MC900150783[1].wmf"/>
          <p:cNvPicPr/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722" y="2721975"/>
            <a:ext cx="885825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EFEFE">
                  <a:alpha val="99608"/>
                </a:srgbClr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49140" y="6296275"/>
            <a:ext cx="1392585" cy="591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90930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7137" y="35672"/>
            <a:ext cx="6512511" cy="1143000"/>
          </a:xfrm>
        </p:spPr>
        <p:txBody>
          <a:bodyPr/>
          <a:lstStyle/>
          <a:p>
            <a:r>
              <a:rPr lang="uk-UA" sz="4000" dirty="0" smtClean="0"/>
              <a:t>Варіант №4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2000" dirty="0" smtClean="0"/>
              <a:t>для торгівлі</a:t>
            </a:r>
            <a:endParaRPr lang="uk-UA" sz="2400" dirty="0"/>
          </a:p>
        </p:txBody>
      </p:sp>
      <p:grpSp>
        <p:nvGrpSpPr>
          <p:cNvPr id="4" name="Групувати 3"/>
          <p:cNvGrpSpPr/>
          <p:nvPr/>
        </p:nvGrpSpPr>
        <p:grpSpPr>
          <a:xfrm>
            <a:off x="208818" y="2735553"/>
            <a:ext cx="5921744" cy="1813456"/>
            <a:chOff x="208818" y="3526547"/>
            <a:chExt cx="5921744" cy="1813456"/>
          </a:xfrm>
        </p:grpSpPr>
        <p:pic>
          <p:nvPicPr>
            <p:cNvPr id="5" name="Рисунок 4" descr="C:\Users\Admin\AppData\Local\Microsoft\Windows\Temporary Internet Files\Content.IE5\ISGOUTP3\MC900030029[1].wmf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595" y="3526547"/>
              <a:ext cx="1441367" cy="7198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Поле 12"/>
            <p:cNvSpPr txBox="1"/>
            <p:nvPr/>
          </p:nvSpPr>
          <p:spPr>
            <a:xfrm>
              <a:off x="208818" y="4314794"/>
              <a:ext cx="1986917" cy="1018024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Закупка товару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Вартість 20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2 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7" name="Поле 13"/>
            <p:cNvSpPr txBox="1"/>
            <p:nvPr/>
          </p:nvSpPr>
          <p:spPr>
            <a:xfrm>
              <a:off x="3361103" y="4321978"/>
              <a:ext cx="1970665" cy="1018025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Роздрібний продаж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Вартість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30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2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ПЗ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6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" name="Нашивка 7"/>
            <p:cNvSpPr/>
            <p:nvPr/>
          </p:nvSpPr>
          <p:spPr>
            <a:xfrm>
              <a:off x="2425560" y="3632335"/>
              <a:ext cx="659446" cy="1364917"/>
            </a:xfrm>
            <a:prstGeom prst="chevron">
              <a:avLst>
                <a:gd name="adj" fmla="val 656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  <p:sp>
          <p:nvSpPr>
            <p:cNvPr id="9" name="Нашивка 8"/>
            <p:cNvSpPr/>
            <p:nvPr/>
          </p:nvSpPr>
          <p:spPr>
            <a:xfrm>
              <a:off x="5471116" y="3563935"/>
              <a:ext cx="659446" cy="1364917"/>
            </a:xfrm>
            <a:prstGeom prst="chevron">
              <a:avLst>
                <a:gd name="adj" fmla="val 656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</p:grpSp>
      <p:grpSp>
        <p:nvGrpSpPr>
          <p:cNvPr id="10" name="Групувати 9"/>
          <p:cNvGrpSpPr/>
          <p:nvPr/>
        </p:nvGrpSpPr>
        <p:grpSpPr>
          <a:xfrm>
            <a:off x="2474612" y="5335339"/>
            <a:ext cx="1359668" cy="1428654"/>
            <a:chOff x="3716880" y="5290068"/>
            <a:chExt cx="1359668" cy="1428654"/>
          </a:xfrm>
        </p:grpSpPr>
        <p:pic>
          <p:nvPicPr>
            <p:cNvPr id="11" name="Picture 2" descr="C:\Users\Admin\AppData\Local\Microsoft\Windows\Temporary Internet Files\Content.IE5\YJ6RZ8CO\MC900310602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8828" y="5290068"/>
              <a:ext cx="960204" cy="102121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3716880" y="6318612"/>
              <a:ext cx="1359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uk-UA" sz="2000" b="1" spc="50" dirty="0" smtClean="0">
                  <a:ln w="11430"/>
                  <a:solidFill>
                    <a:schemeClr val="accent1">
                      <a:lumMod val="75000"/>
                    </a:schemeClr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БЮДЖЕТ</a:t>
              </a:r>
              <a:endParaRPr lang="uk-UA" sz="2000" b="1" spc="50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497311" y="5788058"/>
            <a:ext cx="26933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ПК – податковий кредит;</a:t>
            </a:r>
          </a:p>
          <a:p>
            <a:r>
              <a:rPr lang="uk-UA" sz="1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ПЗ – податкове зобов’язання</a:t>
            </a:r>
            <a:endParaRPr lang="uk-UA" sz="1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8595" y="1628341"/>
            <a:ext cx="1366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64248" y="1594794"/>
            <a:ext cx="14654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Округлена прямокутна виноска 19"/>
          <p:cNvSpPr/>
          <p:nvPr/>
        </p:nvSpPr>
        <p:spPr>
          <a:xfrm>
            <a:off x="378595" y="1088584"/>
            <a:ext cx="4953174" cy="360040"/>
          </a:xfrm>
          <a:prstGeom prst="wedgeRoundRectCallout">
            <a:avLst>
              <a:gd name="adj1" fmla="val -29677"/>
              <a:gd name="adj2" fmla="val 107700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платникам ПДВ</a:t>
            </a:r>
            <a:endParaRPr lang="uk-UA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Округлена прямокутна виноска 20"/>
          <p:cNvSpPr/>
          <p:nvPr/>
        </p:nvSpPr>
        <p:spPr>
          <a:xfrm>
            <a:off x="378595" y="908720"/>
            <a:ext cx="5422244" cy="539904"/>
          </a:xfrm>
          <a:prstGeom prst="wedgeRoundRectCallout">
            <a:avLst>
              <a:gd name="adj1" fmla="val 21111"/>
              <a:gd name="adj2" fmla="val 98608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платникам ПДВ</a:t>
            </a:r>
            <a:endParaRPr lang="uk-UA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Рисунок 24" descr="C:\Users\Admin\AppData\Local\Microsoft\Windows\Temporary Internet Files\Content.IE5\V26V25N6\MC900089242[1].wmf"/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13" y="2669446"/>
            <a:ext cx="1398442" cy="781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Рисунок 25" descr="C:\Users\Admin\AppData\Local\Microsoft\Windows\Temporary Internet Files\Content.IE5\W78AEL8G\MC900383614[1].wmf"/>
          <p:cNvPicPr/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803" y="2522550"/>
            <a:ext cx="1005945" cy="1008434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TextBox 26"/>
          <p:cNvSpPr txBox="1"/>
          <p:nvPr/>
        </p:nvSpPr>
        <p:spPr>
          <a:xfrm>
            <a:off x="6523497" y="3968581"/>
            <a:ext cx="1570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Неплатник ПДВ</a:t>
            </a:r>
            <a:endParaRPr lang="uk-UA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Стрілка кутом 27"/>
          <p:cNvSpPr/>
          <p:nvPr/>
        </p:nvSpPr>
        <p:spPr>
          <a:xfrm rot="10800000">
            <a:off x="3536764" y="4618656"/>
            <a:ext cx="1176220" cy="1296935"/>
          </a:xfrm>
          <a:prstGeom prst="bentArrow">
            <a:avLst>
              <a:gd name="adj1" fmla="val 16597"/>
              <a:gd name="adj2" fmla="val 19216"/>
              <a:gd name="adj3" fmla="val 25000"/>
              <a:gd name="adj4" fmla="val 3362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11555" y="4618656"/>
            <a:ext cx="4025461" cy="1077218"/>
          </a:xfrm>
          <a:prstGeom prst="rect">
            <a:avLst/>
          </a:prstGeom>
          <a:solidFill>
            <a:schemeClr val="bg2"/>
          </a:solidFill>
          <a:ln cap="rnd">
            <a:solidFill>
              <a:schemeClr val="tx2"/>
            </a:solidFill>
            <a:prstDash val="dash"/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бюджет 4,0 грн.</a:t>
            </a:r>
          </a:p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(момент  сплати ПДВ переноситься </a:t>
            </a:r>
          </a:p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моменту оплати за товар на момент </a:t>
            </a:r>
          </a:p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його реалізації)</a:t>
            </a:r>
            <a:endParaRPr lang="uk-UA" sz="1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EFEFE">
                  <a:alpha val="99608"/>
                </a:srgbClr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49140" y="6296275"/>
            <a:ext cx="1392585" cy="591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402284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7137" y="35672"/>
            <a:ext cx="6512511" cy="1143000"/>
          </a:xfrm>
        </p:spPr>
        <p:txBody>
          <a:bodyPr/>
          <a:lstStyle/>
          <a:p>
            <a:r>
              <a:rPr lang="uk-UA" sz="4000" dirty="0" smtClean="0"/>
              <a:t>Варіант №5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2000" dirty="0" smtClean="0"/>
              <a:t>для інвесторів</a:t>
            </a:r>
            <a:endParaRPr lang="uk-UA" sz="2400" dirty="0"/>
          </a:p>
        </p:txBody>
      </p:sp>
      <p:grpSp>
        <p:nvGrpSpPr>
          <p:cNvPr id="4" name="Групувати 3"/>
          <p:cNvGrpSpPr/>
          <p:nvPr/>
        </p:nvGrpSpPr>
        <p:grpSpPr>
          <a:xfrm>
            <a:off x="208818" y="2735553"/>
            <a:ext cx="5921744" cy="1813456"/>
            <a:chOff x="208818" y="3526547"/>
            <a:chExt cx="5921744" cy="1813456"/>
          </a:xfrm>
        </p:grpSpPr>
        <p:pic>
          <p:nvPicPr>
            <p:cNvPr id="5" name="Рисунок 4" descr="C:\Users\Admin\AppData\Local\Microsoft\Windows\Temporary Internet Files\Content.IE5\ISGOUTP3\MC900030029[1].wmf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595" y="3526547"/>
              <a:ext cx="1441367" cy="7198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Поле 12"/>
            <p:cNvSpPr txBox="1"/>
            <p:nvPr/>
          </p:nvSpPr>
          <p:spPr>
            <a:xfrm>
              <a:off x="208818" y="4314794"/>
              <a:ext cx="1986917" cy="1018024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Закупка матеріалів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Вартість 200 000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20 000 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7" name="Поле 13"/>
            <p:cNvSpPr txBox="1"/>
            <p:nvPr/>
          </p:nvSpPr>
          <p:spPr>
            <a:xfrm>
              <a:off x="3361103" y="4321978"/>
              <a:ext cx="1970665" cy="1018025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Реалізація об’єкту будівництва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Вартість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300 000  грн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ПК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60 000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ПЗ – </a:t>
              </a:r>
              <a:r>
                <a:rPr lang="uk-UA" sz="1400" b="1" dirty="0" smtClean="0">
                  <a:effectLst/>
                  <a:latin typeface="Times New Roman"/>
                  <a:ea typeface="Calibri"/>
                  <a:cs typeface="Times New Roman"/>
                </a:rPr>
                <a:t>6 </a:t>
              </a:r>
              <a:r>
                <a:rPr lang="uk-UA" sz="1400" b="1" dirty="0">
                  <a:effectLst/>
                  <a:latin typeface="Times New Roman"/>
                  <a:ea typeface="Calibri"/>
                  <a:cs typeface="Times New Roman"/>
                </a:rPr>
                <a:t>грн.</a:t>
              </a:r>
              <a:endParaRPr lang="uk-UA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" name="Нашивка 7"/>
            <p:cNvSpPr/>
            <p:nvPr/>
          </p:nvSpPr>
          <p:spPr>
            <a:xfrm>
              <a:off x="2425560" y="3632335"/>
              <a:ext cx="659446" cy="1364917"/>
            </a:xfrm>
            <a:prstGeom prst="chevron">
              <a:avLst>
                <a:gd name="adj" fmla="val 656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  <p:sp>
          <p:nvSpPr>
            <p:cNvPr id="9" name="Нашивка 8"/>
            <p:cNvSpPr/>
            <p:nvPr/>
          </p:nvSpPr>
          <p:spPr>
            <a:xfrm>
              <a:off x="5471116" y="3563935"/>
              <a:ext cx="659446" cy="1364917"/>
            </a:xfrm>
            <a:prstGeom prst="chevron">
              <a:avLst>
                <a:gd name="adj" fmla="val 656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dirty="0"/>
            </a:p>
          </p:txBody>
        </p:sp>
      </p:grpSp>
      <p:grpSp>
        <p:nvGrpSpPr>
          <p:cNvPr id="10" name="Групувати 9"/>
          <p:cNvGrpSpPr/>
          <p:nvPr/>
        </p:nvGrpSpPr>
        <p:grpSpPr>
          <a:xfrm>
            <a:off x="2474612" y="5335339"/>
            <a:ext cx="1230209" cy="1428654"/>
            <a:chOff x="3716880" y="5290068"/>
            <a:chExt cx="1230209" cy="1428654"/>
          </a:xfrm>
        </p:grpSpPr>
        <p:pic>
          <p:nvPicPr>
            <p:cNvPr id="11" name="Picture 2" descr="C:\Users\Admin\AppData\Local\Microsoft\Windows\Temporary Internet Files\Content.IE5\YJ6RZ8CO\MC900310602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8828" y="5290068"/>
              <a:ext cx="960204" cy="102121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3716880" y="6318612"/>
              <a:ext cx="12302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uk-UA" sz="20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БЮДЖЕТ</a:t>
              </a:r>
              <a:endParaRPr lang="uk-UA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497311" y="5788058"/>
            <a:ext cx="26933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ПК – податковий кредит;</a:t>
            </a:r>
          </a:p>
          <a:p>
            <a:r>
              <a:rPr lang="uk-UA" sz="1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ПЗ – податкове зобов’язання</a:t>
            </a:r>
            <a:endParaRPr lang="uk-UA" sz="1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8595" y="1628341"/>
            <a:ext cx="13660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64248" y="1594794"/>
            <a:ext cx="14654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ПДВ</a:t>
            </a:r>
          </a:p>
          <a:p>
            <a:pPr algn="ctr"/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algn="ctr"/>
            <a:r>
              <a:rPr lang="uk-UA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Платник ПДВ</a:t>
            </a:r>
            <a:endParaRPr lang="uk-UA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Округлена прямокутна виноска 19"/>
          <p:cNvSpPr/>
          <p:nvPr/>
        </p:nvSpPr>
        <p:spPr>
          <a:xfrm>
            <a:off x="378595" y="1088584"/>
            <a:ext cx="4953174" cy="360040"/>
          </a:xfrm>
          <a:prstGeom prst="wedgeRoundRectCallout">
            <a:avLst>
              <a:gd name="adj1" fmla="val -29677"/>
              <a:gd name="adj2" fmla="val 107700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платникам ПДВ</a:t>
            </a:r>
            <a:endParaRPr lang="uk-UA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Округлена прямокутна виноска 20"/>
          <p:cNvSpPr/>
          <p:nvPr/>
        </p:nvSpPr>
        <p:spPr>
          <a:xfrm>
            <a:off x="378595" y="908720"/>
            <a:ext cx="5422244" cy="539904"/>
          </a:xfrm>
          <a:prstGeom prst="wedgeRoundRectCallout">
            <a:avLst>
              <a:gd name="adj1" fmla="val 21111"/>
              <a:gd name="adj2" fmla="val 98608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Дана ставка застосовується при реалізації платникам ПДВ</a:t>
            </a:r>
            <a:endParaRPr lang="uk-UA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Рисунок 24" descr="C:\Users\Admin\AppData\Local\Microsoft\Windows\Temporary Internet Files\Content.IE5\V26V25N6\MC900089242[1].wmf"/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13" y="2669446"/>
            <a:ext cx="1398442" cy="781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Рисунок 25" descr="C:\Users\Admin\AppData\Local\Microsoft\Windows\Temporary Internet Files\Content.IE5\W78AEL8G\MC900383614[1].wmf"/>
          <p:cNvPicPr/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803" y="2522550"/>
            <a:ext cx="1005945" cy="1008434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TextBox 26"/>
          <p:cNvSpPr txBox="1"/>
          <p:nvPr/>
        </p:nvSpPr>
        <p:spPr>
          <a:xfrm>
            <a:off x="6523497" y="3968581"/>
            <a:ext cx="1570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Неплатник ПДВ</a:t>
            </a:r>
            <a:endParaRPr lang="uk-UA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Стрілка кутом 27"/>
          <p:cNvSpPr/>
          <p:nvPr/>
        </p:nvSpPr>
        <p:spPr>
          <a:xfrm rot="10800000">
            <a:off x="3536764" y="4618655"/>
            <a:ext cx="809671" cy="1296935"/>
          </a:xfrm>
          <a:prstGeom prst="bentArrow">
            <a:avLst>
              <a:gd name="adj1" fmla="val 25025"/>
              <a:gd name="adj2" fmla="val 24273"/>
              <a:gd name="adj3" fmla="val 31742"/>
              <a:gd name="adj4" fmla="val 3362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81476" y="4622192"/>
            <a:ext cx="4448654" cy="1077218"/>
          </a:xfrm>
          <a:prstGeom prst="rect">
            <a:avLst/>
          </a:prstGeom>
          <a:solidFill>
            <a:schemeClr val="bg2"/>
          </a:solidFill>
          <a:ln cap="rnd">
            <a:solidFill>
              <a:schemeClr val="tx2"/>
            </a:solidFill>
            <a:prstDash val="dash"/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бюджет 40 000 грн.</a:t>
            </a:r>
          </a:p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(момент  сплати ПДВ переноситься </a:t>
            </a:r>
          </a:p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моменту оплати за матеріали </a:t>
            </a:r>
          </a:p>
          <a:p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момент реалізації об’єкту будівництва)</a:t>
            </a:r>
            <a:endParaRPr lang="uk-UA" sz="1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EFEFE">
                  <a:alpha val="99608"/>
                </a:srgbClr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49140" y="6296275"/>
            <a:ext cx="1392585" cy="591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06859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188640"/>
            <a:ext cx="6512511" cy="1143000"/>
          </a:xfrm>
        </p:spPr>
        <p:txBody>
          <a:bodyPr/>
          <a:lstStyle/>
          <a:p>
            <a:r>
              <a:rPr lang="uk-UA" b="1" dirty="0" smtClean="0"/>
              <a:t>Переваги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899592" y="1484784"/>
            <a:ext cx="6716216" cy="4569688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Суттєве зменшення схем по порушенню митних правил </a:t>
            </a:r>
            <a:r>
              <a:rPr lang="uk-UA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контрабанди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Потреба в оборотних  коштів для сплати ПДВ суттєво зменшиться;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торгівельних підприємств час сплати настає не під час придбання товару, а при його продажу, коли покупець заплатить за нього гроші;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Розміри ПДВ, що заявляються до відшкодування, будуть зменшенні в два рази;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Обсяг коштів, що необхідні для фінансування інвестицій зменшиться на 10%;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Суттєве зменшення корупційних схем, що пов’язані як при формуванні фіктивного ПДВ, так і при його відшкодуванні.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69255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овітряний потік">
  <a:themeElements>
    <a:clrScheme name="Повітряний поті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Повітряний поті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овітряний поті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187</TotalTime>
  <Words>641</Words>
  <Application>Microsoft Office PowerPoint</Application>
  <PresentationFormat>Экран (4:3)</PresentationFormat>
  <Paragraphs>158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Повітряний потік</vt:lpstr>
      <vt:lpstr>КОНЦЕПЦІЯ ПДВ 10/20</vt:lpstr>
      <vt:lpstr>Суть концепції</vt:lpstr>
      <vt:lpstr>Варіант № 1 для вітчизняних виробників</vt:lpstr>
      <vt:lpstr>Варіант № 2 для імпортерів</vt:lpstr>
      <vt:lpstr>Варіант № 3 для експортерів</vt:lpstr>
      <vt:lpstr>Варіант №4 для торгівлі</vt:lpstr>
      <vt:lpstr>Варіант №5 для інвесторів</vt:lpstr>
      <vt:lpstr>Переваги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Gesha</cp:lastModifiedBy>
  <cp:revision>21</cp:revision>
  <dcterms:created xsi:type="dcterms:W3CDTF">2014-09-16T16:30:10Z</dcterms:created>
  <dcterms:modified xsi:type="dcterms:W3CDTF">2017-06-01T19:07:44Z</dcterms:modified>
</cp:coreProperties>
</file>